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3" r:id="rId3"/>
    <p:sldId id="292" r:id="rId4"/>
    <p:sldId id="294" r:id="rId5"/>
    <p:sldId id="289" r:id="rId6"/>
    <p:sldId id="290" r:id="rId7"/>
    <p:sldId id="291" r:id="rId8"/>
    <p:sldId id="259" r:id="rId9"/>
    <p:sldId id="260" r:id="rId10"/>
    <p:sldId id="261" r:id="rId11"/>
    <p:sldId id="285" r:id="rId12"/>
    <p:sldId id="288" r:id="rId13"/>
    <p:sldId id="283" r:id="rId14"/>
    <p:sldId id="284" r:id="rId15"/>
    <p:sldId id="273" r:id="rId16"/>
    <p:sldId id="265" r:id="rId17"/>
    <p:sldId id="274" r:id="rId18"/>
    <p:sldId id="275" r:id="rId19"/>
    <p:sldId id="286" r:id="rId20"/>
    <p:sldId id="277" r:id="rId21"/>
    <p:sldId id="266" r:id="rId22"/>
    <p:sldId id="278" r:id="rId23"/>
    <p:sldId id="279" r:id="rId24"/>
    <p:sldId id="280" r:id="rId25"/>
    <p:sldId id="282" r:id="rId26"/>
    <p:sldId id="281" r:id="rId27"/>
    <p:sldId id="267" r:id="rId28"/>
    <p:sldId id="287" r:id="rId29"/>
    <p:sldId id="269" r:id="rId30"/>
    <p:sldId id="272" r:id="rId31"/>
    <p:sldId id="270"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3627" autoAdjust="0"/>
  </p:normalViewPr>
  <p:slideViewPr>
    <p:cSldViewPr>
      <p:cViewPr varScale="1">
        <p:scale>
          <a:sx n="60" d="100"/>
          <a:sy n="60" d="100"/>
        </p:scale>
        <p:origin x="8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CB00A-A1D5-4399-9D4A-27D740F00F47}" type="datetimeFigureOut">
              <a:rPr lang="en-US" smtClean="0"/>
              <a:pPr/>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1418C-2FCD-4614-8586-EEA9C30AA21D}" type="slidenum">
              <a:rPr lang="en-US" smtClean="0"/>
              <a:pPr/>
              <a:t>‹#›</a:t>
            </a:fld>
            <a:endParaRPr lang="en-US"/>
          </a:p>
        </p:txBody>
      </p:sp>
    </p:spTree>
    <p:extLst>
      <p:ext uri="{BB962C8B-B14F-4D97-AF65-F5344CB8AC3E}">
        <p14:creationId xmlns:p14="http://schemas.microsoft.com/office/powerpoint/2010/main" val="76543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1</a:t>
            </a:fld>
            <a:endParaRPr lang="en-US" dirty="0"/>
          </a:p>
        </p:txBody>
      </p:sp>
    </p:spTree>
    <p:extLst>
      <p:ext uri="{BB962C8B-B14F-4D97-AF65-F5344CB8AC3E}">
        <p14:creationId xmlns:p14="http://schemas.microsoft.com/office/powerpoint/2010/main" val="313163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Dirty: requires a great deal of work to keep clean and when not maintained can encourage the presence of flied and odor; along with this latrines were considered unhealthy by Ugandan women (risk of catching STI)</a:t>
            </a:r>
          </a:p>
          <a:p>
            <a:endParaRPr lang="en-US" dirty="0"/>
          </a:p>
        </p:txBody>
      </p:sp>
      <p:sp>
        <p:nvSpPr>
          <p:cNvPr id="4" name="Slide Number Placeholder 3"/>
          <p:cNvSpPr>
            <a:spLocks noGrp="1"/>
          </p:cNvSpPr>
          <p:nvPr>
            <p:ph type="sldNum" sz="quarter" idx="10"/>
          </p:nvPr>
        </p:nvSpPr>
        <p:spPr/>
        <p:txBody>
          <a:bodyPr/>
          <a:lstStyle/>
          <a:p>
            <a:fld id="{44E1418C-2FCD-4614-8586-EEA9C30AA21D}" type="slidenum">
              <a:rPr lang="en-US" smtClean="0"/>
              <a:pPr/>
              <a:t>23</a:t>
            </a:fld>
            <a:endParaRPr lang="en-US"/>
          </a:p>
        </p:txBody>
      </p:sp>
    </p:spTree>
    <p:extLst>
      <p:ext uri="{BB962C8B-B14F-4D97-AF65-F5344CB8AC3E}">
        <p14:creationId xmlns:p14="http://schemas.microsoft.com/office/powerpoint/2010/main" val="97983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Zambia seeing someone walk to the latrine is akin to seeing them naked</a:t>
            </a:r>
          </a:p>
        </p:txBody>
      </p:sp>
      <p:sp>
        <p:nvSpPr>
          <p:cNvPr id="4" name="Slide Number Placeholder 3"/>
          <p:cNvSpPr>
            <a:spLocks noGrp="1"/>
          </p:cNvSpPr>
          <p:nvPr>
            <p:ph type="sldNum" sz="quarter" idx="10"/>
          </p:nvPr>
        </p:nvSpPr>
        <p:spPr/>
        <p:txBody>
          <a:bodyPr/>
          <a:lstStyle/>
          <a:p>
            <a:fld id="{44E1418C-2FCD-4614-8586-EEA9C30AA21D}" type="slidenum">
              <a:rPr lang="en-US" smtClean="0"/>
              <a:pPr/>
              <a:t>25</a:t>
            </a:fld>
            <a:endParaRPr lang="en-US"/>
          </a:p>
        </p:txBody>
      </p:sp>
    </p:spTree>
    <p:extLst>
      <p:ext uri="{BB962C8B-B14F-4D97-AF65-F5344CB8AC3E}">
        <p14:creationId xmlns:p14="http://schemas.microsoft.com/office/powerpoint/2010/main" val="196846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subscription</a:t>
            </a:r>
            <a:r>
              <a:rPr lang="en-US" baseline="0" dirty="0"/>
              <a:t> fees depend on the number of people in the household, including children (therefore it may be too costly for the family)</a:t>
            </a:r>
            <a:endParaRPr lang="en-US" dirty="0"/>
          </a:p>
        </p:txBody>
      </p:sp>
      <p:sp>
        <p:nvSpPr>
          <p:cNvPr id="4" name="Slide Number Placeholder 3"/>
          <p:cNvSpPr>
            <a:spLocks noGrp="1"/>
          </p:cNvSpPr>
          <p:nvPr>
            <p:ph type="sldNum" sz="quarter" idx="10"/>
          </p:nvPr>
        </p:nvSpPr>
        <p:spPr/>
        <p:txBody>
          <a:bodyPr/>
          <a:lstStyle/>
          <a:p>
            <a:fld id="{44E1418C-2FCD-4614-8586-EEA9C30AA21D}" type="slidenum">
              <a:rPr lang="en-US" smtClean="0"/>
              <a:pPr/>
              <a:t>26</a:t>
            </a:fld>
            <a:endParaRPr lang="en-US"/>
          </a:p>
        </p:txBody>
      </p:sp>
    </p:spTree>
    <p:extLst>
      <p:ext uri="{BB962C8B-B14F-4D97-AF65-F5344CB8AC3E}">
        <p14:creationId xmlns:p14="http://schemas.microsoft.com/office/powerpoint/2010/main" val="302221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Ritual Pollution (in India and parts of Nepal) – feces and other bodily fluids considered inherently impure by Hindus (esp. rural conservative Hindus); latrines themselves are polluting b/c of feces collecting and having that near the house is considered disrespectful to the shrine inside the house; Emptying the pits is considered polluting (high caste individuals, such as Brahmins may not want to empty pits and lower caste individuals, Dalits, don’t want to handle feces b/c they have traditionally done this work and do not want to be associated with this history any longer; also, post-latrine use/defecation cleansing can be elaborate and time consuming</a:t>
            </a:r>
          </a:p>
          <a:p>
            <a:endParaRPr lang="en-US" baseline="0" dirty="0"/>
          </a:p>
          <a:p>
            <a:r>
              <a:rPr lang="en-US" baseline="0" dirty="0"/>
              <a:t>Sharing latrines with certain family members is taboo. A mother and son in law sharing a latrine is not acceptable (he has to build his own latrine in Zambia); Latrine needed just for the new daughter in law in India; In Ethiopia men and women shouldn’t use the same latrine according to non-users; Women in Uganda don’t believe men and women should use the same latrine (men think otherwise).</a:t>
            </a:r>
          </a:p>
          <a:p>
            <a:endParaRPr lang="en-US" baseline="0" dirty="0"/>
          </a:p>
          <a:p>
            <a:r>
              <a:rPr lang="en-US" baseline="0" dirty="0"/>
              <a:t>Social opportunity for women at the end of the day, esp new brides who otherwise do not have time to themselves away from the mother-in-law</a:t>
            </a:r>
          </a:p>
          <a:p>
            <a:endParaRPr lang="en-US" baseline="0" dirty="0"/>
          </a:p>
          <a:p>
            <a:r>
              <a:rPr lang="en-US" baseline="0" dirty="0"/>
              <a:t>Other factors</a:t>
            </a:r>
          </a:p>
          <a:p>
            <a:r>
              <a:rPr lang="en-US" baseline="0" dirty="0"/>
              <a:t>Age and physical ability are two factors: may not be friendly for small children or the elderly or disabled people</a:t>
            </a:r>
            <a:endParaRPr lang="en-US" dirty="0"/>
          </a:p>
          <a:p>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27</a:t>
            </a:fld>
            <a:endParaRPr lang="en-US" dirty="0"/>
          </a:p>
        </p:txBody>
      </p:sp>
    </p:spTree>
    <p:extLst>
      <p:ext uri="{BB962C8B-B14F-4D97-AF65-F5344CB8AC3E}">
        <p14:creationId xmlns:p14="http://schemas.microsoft.com/office/powerpoint/2010/main" val="351856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29</a:t>
            </a:fld>
            <a:endParaRPr lang="en-US" dirty="0"/>
          </a:p>
        </p:txBody>
      </p:sp>
    </p:spTree>
    <p:extLst>
      <p:ext uri="{BB962C8B-B14F-4D97-AF65-F5344CB8AC3E}">
        <p14:creationId xmlns:p14="http://schemas.microsoft.com/office/powerpoint/2010/main" val="311277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8</a:t>
            </a:fld>
            <a:endParaRPr lang="en-US" dirty="0"/>
          </a:p>
        </p:txBody>
      </p:sp>
    </p:spTree>
    <p:extLst>
      <p:ext uri="{BB962C8B-B14F-4D97-AF65-F5344CB8AC3E}">
        <p14:creationId xmlns:p14="http://schemas.microsoft.com/office/powerpoint/2010/main" val="327228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9</a:t>
            </a:fld>
            <a:endParaRPr lang="en-US" dirty="0"/>
          </a:p>
        </p:txBody>
      </p:sp>
    </p:spTree>
    <p:extLst>
      <p:ext uri="{BB962C8B-B14F-4D97-AF65-F5344CB8AC3E}">
        <p14:creationId xmlns:p14="http://schemas.microsoft.com/office/powerpoint/2010/main" val="93961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a:t>
            </a:r>
            <a:r>
              <a:rPr lang="en-US" baseline="0" dirty="0"/>
              <a:t> report is the most common method of data collection and information is gathered from questionnaires or interviews done on site. It can be used to collect data on frequency of latrine use, sites of defecation, latrine use habits of family members and more</a:t>
            </a:r>
          </a:p>
          <a:p>
            <a:endParaRPr lang="en-US" baseline="0" dirty="0"/>
          </a:p>
          <a:p>
            <a:endParaRPr lang="en-US" baseline="0" dirty="0"/>
          </a:p>
          <a:p>
            <a:endParaRPr lang="en-US" baseline="0" dirty="0"/>
          </a:p>
          <a:p>
            <a:r>
              <a:rPr lang="en-US" baseline="0" dirty="0"/>
              <a:t>-Sensors: much newer method for measuring latrine use and used less frequently. The passive latrine use monitor (PLUM) is an example of this. The sensors are used in combination with interpretation algorithms to identify instances of use, however, the sensors only detect entry and exit and therefore cannot distinguish between reasons for use (the researcher needs to make that distinction when creating the algorithm)</a:t>
            </a:r>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10</a:t>
            </a:fld>
            <a:endParaRPr lang="en-US" dirty="0"/>
          </a:p>
        </p:txBody>
      </p:sp>
    </p:spTree>
    <p:extLst>
      <p:ext uri="{BB962C8B-B14F-4D97-AF65-F5344CB8AC3E}">
        <p14:creationId xmlns:p14="http://schemas.microsoft.com/office/powerpoint/2010/main" val="364299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16</a:t>
            </a:fld>
            <a:endParaRPr lang="en-US" dirty="0"/>
          </a:p>
        </p:txBody>
      </p:sp>
    </p:spTree>
    <p:extLst>
      <p:ext uri="{BB962C8B-B14F-4D97-AF65-F5344CB8AC3E}">
        <p14:creationId xmlns:p14="http://schemas.microsoft.com/office/powerpoint/2010/main" val="86422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Convenience:</a:t>
            </a:r>
            <a:r>
              <a:rPr lang="en-US" baseline="0" dirty="0"/>
              <a:t> closeness to the home reduces time spent walking to find a suitable open defecation site especially at night; especially important when considering families with the elderly, disabled, ill or young children (image is of rural </a:t>
            </a:r>
            <a:r>
              <a:rPr lang="en-US" baseline="0" dirty="0" err="1"/>
              <a:t>Zinder</a:t>
            </a:r>
            <a:r>
              <a:rPr lang="en-US" baseline="0" dirty="0"/>
              <a:t>, Niger – proximity and easy access)</a:t>
            </a:r>
          </a:p>
          <a:p>
            <a:endParaRPr lang="en-US" dirty="0"/>
          </a:p>
        </p:txBody>
      </p:sp>
      <p:sp>
        <p:nvSpPr>
          <p:cNvPr id="4" name="Slide Number Placeholder 3"/>
          <p:cNvSpPr>
            <a:spLocks noGrp="1"/>
          </p:cNvSpPr>
          <p:nvPr>
            <p:ph type="sldNum" sz="quarter" idx="10"/>
          </p:nvPr>
        </p:nvSpPr>
        <p:spPr/>
        <p:txBody>
          <a:bodyPr/>
          <a:lstStyle/>
          <a:p>
            <a:fld id="{44E1418C-2FCD-4614-8586-EEA9C30AA21D}" type="slidenum">
              <a:rPr lang="en-US" smtClean="0"/>
              <a:pPr/>
              <a:t>17</a:t>
            </a:fld>
            <a:endParaRPr lang="en-US"/>
          </a:p>
        </p:txBody>
      </p:sp>
    </p:spTree>
    <p:extLst>
      <p:ext uri="{BB962C8B-B14F-4D97-AF65-F5344CB8AC3E}">
        <p14:creationId xmlns:p14="http://schemas.microsoft.com/office/powerpoint/2010/main" val="37806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Cleanliness: as a result of convenience because there is less exposure to the elements (dirt, rain, mud). Additionally, the physical environment is cleaner leading to fewer flies, maggots and odors</a:t>
            </a:r>
          </a:p>
        </p:txBody>
      </p:sp>
      <p:sp>
        <p:nvSpPr>
          <p:cNvPr id="4" name="Slide Number Placeholder 3"/>
          <p:cNvSpPr>
            <a:spLocks noGrp="1"/>
          </p:cNvSpPr>
          <p:nvPr>
            <p:ph type="sldNum" sz="quarter" idx="10"/>
          </p:nvPr>
        </p:nvSpPr>
        <p:spPr/>
        <p:txBody>
          <a:bodyPr/>
          <a:lstStyle/>
          <a:p>
            <a:fld id="{44E1418C-2FCD-4614-8586-EEA9C30AA21D}" type="slidenum">
              <a:rPr lang="en-US" smtClean="0"/>
              <a:pPr/>
              <a:t>18</a:t>
            </a:fld>
            <a:endParaRPr lang="en-US"/>
          </a:p>
        </p:txBody>
      </p:sp>
    </p:spTree>
    <p:extLst>
      <p:ext uri="{BB962C8B-B14F-4D97-AF65-F5344CB8AC3E}">
        <p14:creationId xmlns:p14="http://schemas.microsoft.com/office/powerpoint/2010/main" val="395045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Three years post TSC intervention….so health</a:t>
            </a:r>
            <a:r>
              <a:rPr lang="en-US" baseline="0" dirty="0"/>
              <a:t> didn’t really make much of a difference in this population.</a:t>
            </a:r>
          </a:p>
          <a:p>
            <a:endParaRPr lang="en-US" baseline="0" dirty="0"/>
          </a:p>
          <a:p>
            <a:r>
              <a:rPr lang="en-US" dirty="0"/>
              <a:t>Health was mentioned in some of the studies but when it was mentioned, it was rarely the primary reason for latrine use.</a:t>
            </a:r>
          </a:p>
          <a:p>
            <a:r>
              <a:rPr lang="en-US" dirty="0"/>
              <a:t>Comfort and family prestige were also factors that motivated latrine use however they were mentioned less frequently</a:t>
            </a:r>
            <a:r>
              <a:rPr lang="en-US" baseline="0" dirty="0"/>
              <a:t> than the other motivators.</a:t>
            </a:r>
          </a:p>
          <a:p>
            <a:r>
              <a:rPr lang="en-US" dirty="0"/>
              <a:t>	-comfort</a:t>
            </a:r>
            <a:r>
              <a:rPr lang="en-US" baseline="0" dirty="0"/>
              <a:t> with using toilets in urban areas and much more comfortable if someone has diarrhea</a:t>
            </a:r>
          </a:p>
          <a:p>
            <a:r>
              <a:rPr lang="en-US" baseline="0" dirty="0"/>
              <a:t>	-</a:t>
            </a:r>
            <a:r>
              <a:rPr lang="en-US" baseline="0" dirty="0" err="1"/>
              <a:t>Fon</a:t>
            </a:r>
            <a:r>
              <a:rPr lang="en-US" baseline="0" dirty="0"/>
              <a:t> Royal class in Benin (people aspire to be like them aka using covered pits in discrete areas); a new bride in India (Orissa in particular), seen defecating in the open can lower the family’s status</a:t>
            </a:r>
            <a:endParaRPr lang="en-US" dirty="0"/>
          </a:p>
          <a:p>
            <a:endParaRPr lang="en-US" dirty="0"/>
          </a:p>
        </p:txBody>
      </p:sp>
      <p:sp>
        <p:nvSpPr>
          <p:cNvPr id="4" name="Slide Number Placeholder 3"/>
          <p:cNvSpPr>
            <a:spLocks noGrp="1"/>
          </p:cNvSpPr>
          <p:nvPr>
            <p:ph type="sldNum" sz="quarter" idx="10"/>
          </p:nvPr>
        </p:nvSpPr>
        <p:spPr/>
        <p:txBody>
          <a:bodyPr/>
          <a:lstStyle/>
          <a:p>
            <a:fld id="{44E1418C-2FCD-4614-8586-EEA9C30AA21D}" type="slidenum">
              <a:rPr lang="en-US" smtClean="0"/>
              <a:pPr/>
              <a:t>20</a:t>
            </a:fld>
            <a:endParaRPr lang="en-US"/>
          </a:p>
        </p:txBody>
      </p:sp>
    </p:spTree>
    <p:extLst>
      <p:ext uri="{BB962C8B-B14F-4D97-AF65-F5344CB8AC3E}">
        <p14:creationId xmlns:p14="http://schemas.microsoft.com/office/powerpoint/2010/main" val="262864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502E981-E82C-4A99-849D-98953FD6912E}" type="slidenum">
              <a:rPr lang="en-US" smtClean="0"/>
              <a:pPr/>
              <a:t>21</a:t>
            </a:fld>
            <a:endParaRPr lang="en-US" dirty="0"/>
          </a:p>
        </p:txBody>
      </p:sp>
    </p:spTree>
    <p:extLst>
      <p:ext uri="{BB962C8B-B14F-4D97-AF65-F5344CB8AC3E}">
        <p14:creationId xmlns:p14="http://schemas.microsoft.com/office/powerpoint/2010/main" val="35033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1AA235-6E6C-43CF-9B4F-3430CBA3D059}"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AA235-6E6C-43CF-9B4F-3430CBA3D059}"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AA235-6E6C-43CF-9B4F-3430CBA3D059}"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AA235-6E6C-43CF-9B4F-3430CBA3D059}"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1AA235-6E6C-43CF-9B4F-3430CBA3D059}"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1AA235-6E6C-43CF-9B4F-3430CBA3D059}"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1AA235-6E6C-43CF-9B4F-3430CBA3D059}" type="datetimeFigureOut">
              <a:rPr lang="en-US" smtClean="0"/>
              <a:pPr/>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1AA235-6E6C-43CF-9B4F-3430CBA3D059}" type="datetimeFigureOut">
              <a:rPr lang="en-US" smtClean="0"/>
              <a:pPr/>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AA235-6E6C-43CF-9B4F-3430CBA3D059}" type="datetimeFigureOut">
              <a:rPr lang="en-US" smtClean="0"/>
              <a:pPr/>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AA235-6E6C-43CF-9B4F-3430CBA3D059}"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AA235-6E6C-43CF-9B4F-3430CBA3D059}"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3689F-972A-42BF-A418-1962E282E1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AA235-6E6C-43CF-9B4F-3430CBA3D059}" type="datetimeFigureOut">
              <a:rPr lang="en-US" smtClean="0"/>
              <a:pPr/>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3689F-972A-42BF-A418-1962E282E1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86800" cy="1470025"/>
          </a:xfrm>
        </p:spPr>
        <p:txBody>
          <a:bodyPr>
            <a:normAutofit fontScale="90000"/>
          </a:bodyPr>
          <a:lstStyle/>
          <a:p>
            <a:r>
              <a:rPr lang="en-US" dirty="0">
                <a:latin typeface="Trebuchet MS" pitchFamily="34" charset="0"/>
              </a:rPr>
              <a:t>Latrine Use: Measurement, Indicators, and Behavioral Drivers</a:t>
            </a:r>
            <a:br>
              <a:rPr lang="en-US" dirty="0">
                <a:latin typeface="Trebuchet MS" pitchFamily="34" charset="0"/>
              </a:rPr>
            </a:br>
            <a:endParaRPr lang="en-US" dirty="0">
              <a:latin typeface="Trebuchet MS" pitchFamily="34" charset="0"/>
            </a:endParaRPr>
          </a:p>
        </p:txBody>
      </p:sp>
      <p:sp>
        <p:nvSpPr>
          <p:cNvPr id="3" name="TextBox 2"/>
          <p:cNvSpPr txBox="1"/>
          <p:nvPr/>
        </p:nvSpPr>
        <p:spPr>
          <a:xfrm>
            <a:off x="1066800" y="3962400"/>
            <a:ext cx="7010400" cy="1015663"/>
          </a:xfrm>
          <a:prstGeom prst="rect">
            <a:avLst/>
          </a:prstGeom>
          <a:noFill/>
        </p:spPr>
        <p:txBody>
          <a:bodyPr wrap="square" rtlCol="0">
            <a:spAutoFit/>
          </a:bodyPr>
          <a:lstStyle/>
          <a:p>
            <a:pPr algn="ctr"/>
            <a:r>
              <a:rPr lang="en-US" sz="2000" dirty="0">
                <a:latin typeface="Century Gothic" pitchFamily="34" charset="0"/>
              </a:rPr>
              <a:t>Zuwena Plata</a:t>
            </a:r>
          </a:p>
          <a:p>
            <a:pPr algn="ctr"/>
            <a:r>
              <a:rPr lang="en-US" sz="2000" dirty="0" err="1">
                <a:latin typeface="Century Gothic" pitchFamily="34" charset="0"/>
              </a:rPr>
              <a:t>Pavani</a:t>
            </a:r>
            <a:r>
              <a:rPr lang="en-US" sz="2000" dirty="0">
                <a:latin typeface="Century Gothic" pitchFamily="34" charset="0"/>
              </a:rPr>
              <a:t> Ram</a:t>
            </a:r>
          </a:p>
          <a:p>
            <a:pPr algn="ctr"/>
            <a:r>
              <a:rPr lang="en-US" sz="2000" dirty="0" err="1">
                <a:latin typeface="Century Gothic" pitchFamily="34" charset="0"/>
              </a:rPr>
              <a:t>Nidhi</a:t>
            </a:r>
            <a:r>
              <a:rPr lang="en-US" sz="2000" dirty="0">
                <a:latin typeface="Century Gothic" pitchFamily="34" charset="0"/>
              </a:rPr>
              <a:t> </a:t>
            </a:r>
            <a:r>
              <a:rPr lang="en-US" sz="2000" dirty="0" err="1">
                <a:latin typeface="Century Gothic" pitchFamily="34" charset="0"/>
              </a:rPr>
              <a:t>Pasi</a:t>
            </a:r>
            <a:endParaRPr lang="en-US" sz="2000" dirty="0">
              <a:latin typeface="Century Gothic"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758815"/>
            <a:ext cx="2408852" cy="91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046" y="6004560"/>
            <a:ext cx="2694968"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latin typeface="Trebuchet MS" pitchFamily="34" charset="0"/>
              </a:rPr>
              <a:t>Measuring Use</a:t>
            </a:r>
          </a:p>
        </p:txBody>
      </p:sp>
      <p:sp>
        <p:nvSpPr>
          <p:cNvPr id="3" name="Content Placeholder 2"/>
          <p:cNvSpPr>
            <a:spLocks noGrp="1"/>
          </p:cNvSpPr>
          <p:nvPr>
            <p:ph idx="1"/>
          </p:nvPr>
        </p:nvSpPr>
        <p:spPr>
          <a:xfrm>
            <a:off x="381000" y="1524000"/>
            <a:ext cx="8229600" cy="4525963"/>
          </a:xfrm>
        </p:spPr>
        <p:txBody>
          <a:bodyPr>
            <a:normAutofit/>
          </a:bodyPr>
          <a:lstStyle/>
          <a:p>
            <a:pPr lvl="1">
              <a:buFont typeface="Arial" pitchFamily="34" charset="0"/>
              <a:buChar char="•"/>
            </a:pPr>
            <a:r>
              <a:rPr lang="en-US" sz="3300" dirty="0"/>
              <a:t>Direct measures</a:t>
            </a:r>
          </a:p>
          <a:p>
            <a:pPr lvl="2"/>
            <a:r>
              <a:rPr lang="en-US" sz="2900" dirty="0"/>
              <a:t>Questionnaires</a:t>
            </a:r>
          </a:p>
          <a:p>
            <a:pPr lvl="2"/>
            <a:r>
              <a:rPr lang="en-US" sz="2900" dirty="0"/>
              <a:t>Structured observation</a:t>
            </a:r>
          </a:p>
          <a:p>
            <a:pPr lvl="1">
              <a:buFont typeface="Arial" pitchFamily="34" charset="0"/>
              <a:buChar char="•"/>
            </a:pPr>
            <a:endParaRPr lang="en-US" sz="3300" dirty="0"/>
          </a:p>
          <a:p>
            <a:pPr lvl="1">
              <a:buFont typeface="Arial" pitchFamily="34" charset="0"/>
              <a:buChar char="•"/>
            </a:pPr>
            <a:r>
              <a:rPr lang="en-US" sz="3300" dirty="0"/>
              <a:t>Proxy measures </a:t>
            </a:r>
          </a:p>
          <a:p>
            <a:pPr lvl="2"/>
            <a:r>
              <a:rPr lang="en-US" sz="2900" dirty="0"/>
              <a:t>Rapid observation</a:t>
            </a:r>
          </a:p>
          <a:p>
            <a:pPr lvl="2"/>
            <a:r>
              <a:rPr lang="en-US" sz="2900" dirty="0"/>
              <a:t>Sensors</a:t>
            </a:r>
          </a:p>
          <a:p>
            <a:endParaRPr lang="en-US" sz="3300" dirty="0"/>
          </a:p>
          <a:p>
            <a:endParaRPr lang="en-US" sz="3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Use: Questionnaires</a:t>
            </a:r>
          </a:p>
        </p:txBody>
      </p:sp>
      <p:pic>
        <p:nvPicPr>
          <p:cNvPr id="1026" name="Picture 2" descr="https://anamcity.files.wordpress.com/2011/08/emeka-blog_health-surveys.jpg"/>
          <p:cNvPicPr>
            <a:picLocks noGrp="1" noChangeAspect="1" noChangeArrowheads="1"/>
          </p:cNvPicPr>
          <p:nvPr>
            <p:ph idx="1"/>
          </p:nvPr>
        </p:nvPicPr>
        <p:blipFill>
          <a:blip r:embed="rId2" cstate="print"/>
          <a:stretch>
            <a:fillRect/>
          </a:stretch>
        </p:blipFill>
        <p:spPr bwMode="auto">
          <a:xfrm>
            <a:off x="2552007" y="2348187"/>
            <a:ext cx="4039985" cy="3029989"/>
          </a:xfrm>
          <a:prstGeom prst="rect">
            <a:avLst/>
          </a:prstGeom>
          <a:noFill/>
        </p:spPr>
      </p:pic>
      <p:sp>
        <p:nvSpPr>
          <p:cNvPr id="8" name="TextBox 7"/>
          <p:cNvSpPr txBox="1"/>
          <p:nvPr/>
        </p:nvSpPr>
        <p:spPr>
          <a:xfrm>
            <a:off x="3733800" y="5486400"/>
            <a:ext cx="1981200" cy="276999"/>
          </a:xfrm>
          <a:prstGeom prst="rect">
            <a:avLst/>
          </a:prstGeom>
          <a:noFill/>
        </p:spPr>
        <p:txBody>
          <a:bodyPr wrap="square" rtlCol="0">
            <a:spAutoFit/>
          </a:bodyPr>
          <a:lstStyle/>
          <a:p>
            <a:r>
              <a:rPr lang="en-US" sz="1200" dirty="0"/>
              <a:t>Photos: ANAM City Blog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Use: Direct Observation</a:t>
            </a:r>
          </a:p>
        </p:txBody>
      </p:sp>
      <p:pic>
        <p:nvPicPr>
          <p:cNvPr id="4" name="Picture 2" descr="A child walks past evidence of open defecation in Nigeri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457200" y="2165657"/>
            <a:ext cx="8229600" cy="339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5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Use: Rapid Observation</a:t>
            </a:r>
          </a:p>
        </p:txBody>
      </p:sp>
      <p:sp>
        <p:nvSpPr>
          <p:cNvPr id="3" name="Content Placeholder 2"/>
          <p:cNvSpPr>
            <a:spLocks noGrp="1"/>
          </p:cNvSpPr>
          <p:nvPr>
            <p:ph idx="1"/>
          </p:nvPr>
        </p:nvSpPr>
        <p:spPr/>
        <p:txBody>
          <a:bodyPr>
            <a:normAutofit/>
          </a:bodyPr>
          <a:lstStyle/>
          <a:p>
            <a:r>
              <a:rPr lang="en-US" dirty="0"/>
              <a:t>Inspection of latrines and surrounding areas for physical signs of use</a:t>
            </a:r>
          </a:p>
          <a:p>
            <a:pPr lvl="1"/>
            <a:r>
              <a:rPr lang="en-US" dirty="0"/>
              <a:t>Water on latrine floor</a:t>
            </a:r>
          </a:p>
          <a:p>
            <a:pPr lvl="1"/>
            <a:r>
              <a:rPr lang="en-US" dirty="0"/>
              <a:t>Visible feces in latrine (floor or toilet pan)</a:t>
            </a:r>
          </a:p>
          <a:p>
            <a:pPr lvl="1"/>
            <a:r>
              <a:rPr lang="en-US" dirty="0"/>
              <a:t>Presence of flies or odor</a:t>
            </a:r>
          </a:p>
          <a:p>
            <a:pPr lvl="1"/>
            <a:r>
              <a:rPr lang="en-US" dirty="0"/>
              <a:t>Worn path to the latrine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Use: Sensors</a:t>
            </a:r>
          </a:p>
        </p:txBody>
      </p:sp>
      <p:pic>
        <p:nvPicPr>
          <p:cNvPr id="5" name="Picture 3"/>
          <p:cNvPicPr>
            <a:picLocks noGrp="1" noChangeAspect="1" noChangeArrowheads="1"/>
          </p:cNvPicPr>
          <p:nvPr>
            <p:ph sz="half" idx="1"/>
          </p:nvPr>
        </p:nvPicPr>
        <p:blipFill>
          <a:blip r:embed="rId2" cstate="print"/>
          <a:srcRect l="1786" r="1786"/>
          <a:stretch>
            <a:fillRect/>
          </a:stretch>
        </p:blipFill>
        <p:spPr bwMode="auto">
          <a:xfrm>
            <a:off x="457200" y="2241188"/>
            <a:ext cx="4038600" cy="3243987"/>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3" cstate="print"/>
          <a:srcRect/>
          <a:stretch>
            <a:fillRect/>
          </a:stretch>
        </p:blipFill>
        <p:spPr bwMode="auto">
          <a:xfrm>
            <a:off x="4861305" y="1600200"/>
            <a:ext cx="3612389" cy="4525963"/>
          </a:xfrm>
          <a:prstGeom prst="rect">
            <a:avLst/>
          </a:prstGeom>
          <a:noFill/>
          <a:ln w="9525">
            <a:noFill/>
            <a:miter lim="800000"/>
            <a:headEnd/>
            <a:tailEnd/>
          </a:ln>
        </p:spPr>
      </p:pic>
      <p:sp>
        <p:nvSpPr>
          <p:cNvPr id="7" name="TextBox 6"/>
          <p:cNvSpPr txBox="1"/>
          <p:nvPr/>
        </p:nvSpPr>
        <p:spPr>
          <a:xfrm>
            <a:off x="6553200" y="6172200"/>
            <a:ext cx="1981200" cy="276999"/>
          </a:xfrm>
          <a:prstGeom prst="rect">
            <a:avLst/>
          </a:prstGeom>
          <a:noFill/>
        </p:spPr>
        <p:txBody>
          <a:bodyPr wrap="square" rtlCol="0">
            <a:spAutoFit/>
          </a:bodyPr>
          <a:lstStyle/>
          <a:p>
            <a:r>
              <a:rPr lang="en-US" sz="1200" dirty="0"/>
              <a:t>Photos: </a:t>
            </a:r>
            <a:r>
              <a:rPr lang="en-US" sz="1200" dirty="0" err="1"/>
              <a:t>Clasen</a:t>
            </a:r>
            <a:r>
              <a:rPr lang="en-US" sz="1200" dirty="0"/>
              <a:t> et al., 2012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itchFamily="34" charset="0"/>
              </a:rPr>
              <a:t>Sample Indicators</a:t>
            </a:r>
          </a:p>
        </p:txBody>
      </p:sp>
      <p:sp>
        <p:nvSpPr>
          <p:cNvPr id="3" name="Content Placeholder 2"/>
          <p:cNvSpPr>
            <a:spLocks noGrp="1"/>
          </p:cNvSpPr>
          <p:nvPr>
            <p:ph idx="1"/>
          </p:nvPr>
        </p:nvSpPr>
        <p:spPr/>
        <p:txBody>
          <a:bodyPr>
            <a:normAutofit/>
          </a:bodyPr>
          <a:lstStyle/>
          <a:p>
            <a:pPr lvl="1">
              <a:buFont typeface="Arial" pitchFamily="34" charset="0"/>
              <a:buChar char="•"/>
            </a:pPr>
            <a:r>
              <a:rPr lang="en-US" dirty="0"/>
              <a:t>proportion of households with at least one member who exclusively uses a latrine</a:t>
            </a:r>
          </a:p>
          <a:p>
            <a:pPr lvl="1">
              <a:buNone/>
            </a:pPr>
            <a:endParaRPr lang="en-US" dirty="0"/>
          </a:p>
          <a:p>
            <a:pPr lvl="1">
              <a:buFont typeface="Arial" pitchFamily="34" charset="0"/>
              <a:buChar char="•"/>
            </a:pPr>
            <a:r>
              <a:rPr lang="en-US" dirty="0"/>
              <a:t>proportion of households or individuals reporting safe sanitation locations as most common sites of disposal of child feces</a:t>
            </a:r>
          </a:p>
          <a:p>
            <a:pPr lvl="1">
              <a:buFont typeface="Arial" pitchFamily="34" charset="0"/>
              <a:buChar char="•"/>
            </a:pPr>
            <a:endParaRPr lang="en-US" dirty="0"/>
          </a:p>
          <a:p>
            <a:pPr lvl="1">
              <a:buFont typeface="Arial" pitchFamily="34" charset="0"/>
              <a:buChar char="•"/>
            </a:pPr>
            <a:r>
              <a:rPr lang="en-US" dirty="0"/>
              <a:t>Note:  Specific indicators are largely inconsistent in the literature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itchFamily="34" charset="0"/>
              </a:rPr>
              <a:t>Motivators</a:t>
            </a:r>
          </a:p>
        </p:txBody>
      </p:sp>
      <p:sp>
        <p:nvSpPr>
          <p:cNvPr id="3" name="Content Placeholder 2"/>
          <p:cNvSpPr>
            <a:spLocks noGrp="1"/>
          </p:cNvSpPr>
          <p:nvPr>
            <p:ph idx="1"/>
          </p:nvPr>
        </p:nvSpPr>
        <p:spPr/>
        <p:txBody>
          <a:bodyPr>
            <a:normAutofit/>
          </a:bodyPr>
          <a:lstStyle/>
          <a:p>
            <a:r>
              <a:rPr lang="en-US" dirty="0"/>
              <a:t>Convenience</a:t>
            </a:r>
          </a:p>
          <a:p>
            <a:r>
              <a:rPr lang="en-US" dirty="0"/>
              <a:t>Cleanliness </a:t>
            </a:r>
          </a:p>
          <a:p>
            <a:r>
              <a:rPr lang="en-US" dirty="0"/>
              <a:t>Privacy</a:t>
            </a:r>
          </a:p>
          <a:p>
            <a:r>
              <a:rPr lang="en-US" dirty="0"/>
              <a:t>Safety</a:t>
            </a:r>
          </a:p>
          <a:p>
            <a:r>
              <a:rPr lang="en-US" dirty="0"/>
              <a:t>Health</a:t>
            </a:r>
          </a:p>
        </p:txBody>
      </p:sp>
      <p:pic>
        <p:nvPicPr>
          <p:cNvPr id="14338" name="Picture 2" descr="https://static1.squarespace.com/static/51c88c5fe4b050e44c4707f3/550916bbe4b0a886789efe3f/550916c6e4b0a886789f05bc/1426659014477/1000w/"/>
          <p:cNvPicPr>
            <a:picLocks noChangeAspect="1" noChangeArrowheads="1"/>
          </p:cNvPicPr>
          <p:nvPr/>
        </p:nvPicPr>
        <p:blipFill>
          <a:blip r:embed="rId3" cstate="print"/>
          <a:srcRect/>
          <a:stretch>
            <a:fillRect/>
          </a:stretch>
        </p:blipFill>
        <p:spPr bwMode="auto">
          <a:xfrm>
            <a:off x="5257800" y="1371600"/>
            <a:ext cx="3771899" cy="5029200"/>
          </a:xfrm>
          <a:prstGeom prst="rect">
            <a:avLst/>
          </a:prstGeom>
          <a:noFill/>
        </p:spPr>
      </p:pic>
      <p:sp>
        <p:nvSpPr>
          <p:cNvPr id="6" name="TextBox 5"/>
          <p:cNvSpPr txBox="1"/>
          <p:nvPr/>
        </p:nvSpPr>
        <p:spPr>
          <a:xfrm>
            <a:off x="7734299" y="6399619"/>
            <a:ext cx="1295400" cy="276999"/>
          </a:xfrm>
          <a:prstGeom prst="rect">
            <a:avLst/>
          </a:prstGeom>
          <a:noFill/>
        </p:spPr>
        <p:txBody>
          <a:bodyPr wrap="square" rtlCol="0">
            <a:spAutoFit/>
          </a:bodyPr>
          <a:lstStyle/>
          <a:p>
            <a:r>
              <a:rPr lang="en-US" sz="1200" dirty="0"/>
              <a:t>Photo: MSABI.org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Motivators: Convenience</a:t>
            </a:r>
          </a:p>
        </p:txBody>
      </p:sp>
      <p:pic>
        <p:nvPicPr>
          <p:cNvPr id="18433" name="Picture 1"/>
          <p:cNvPicPr>
            <a:picLocks noChangeAspect="1" noChangeArrowheads="1"/>
          </p:cNvPicPr>
          <p:nvPr/>
        </p:nvPicPr>
        <p:blipFill>
          <a:blip r:embed="rId3" cstate="print"/>
          <a:srcRect l="28112" t="35417" r="42020" b="19792"/>
          <a:stretch>
            <a:fillRect/>
          </a:stretch>
        </p:blipFill>
        <p:spPr bwMode="auto">
          <a:xfrm>
            <a:off x="1892595" y="1447800"/>
            <a:ext cx="5422605" cy="4572000"/>
          </a:xfrm>
          <a:prstGeom prst="rect">
            <a:avLst/>
          </a:prstGeom>
          <a:noFill/>
          <a:ln w="9525">
            <a:noFill/>
            <a:miter lim="800000"/>
            <a:headEnd/>
            <a:tailEnd/>
          </a:ln>
        </p:spPr>
      </p:pic>
      <p:sp>
        <p:nvSpPr>
          <p:cNvPr id="5" name="TextBox 4"/>
          <p:cNvSpPr txBox="1"/>
          <p:nvPr/>
        </p:nvSpPr>
        <p:spPr>
          <a:xfrm>
            <a:off x="3733800" y="6019800"/>
            <a:ext cx="1981200" cy="276999"/>
          </a:xfrm>
          <a:prstGeom prst="rect">
            <a:avLst/>
          </a:prstGeom>
          <a:noFill/>
        </p:spPr>
        <p:txBody>
          <a:bodyPr wrap="square" rtlCol="0">
            <a:spAutoFit/>
          </a:bodyPr>
          <a:lstStyle/>
          <a:p>
            <a:r>
              <a:rPr lang="en-US" sz="1200" dirty="0"/>
              <a:t>Photo: </a:t>
            </a:r>
            <a:r>
              <a:rPr lang="en-US" sz="1200" dirty="0" err="1"/>
              <a:t>Diallo</a:t>
            </a:r>
            <a:r>
              <a:rPr lang="en-US" sz="1200" dirty="0"/>
              <a:t> et al., 2007</a:t>
            </a:r>
          </a:p>
        </p:txBody>
      </p:sp>
    </p:spTree>
    <p:extLst>
      <p:ext uri="{BB962C8B-B14F-4D97-AF65-F5344CB8AC3E}">
        <p14:creationId xmlns:p14="http://schemas.microsoft.com/office/powerpoint/2010/main" val="2908491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Motivators: Cleanliness</a:t>
            </a:r>
          </a:p>
        </p:txBody>
      </p:sp>
      <p:sp>
        <p:nvSpPr>
          <p:cNvPr id="3" name="Content Placeholder 2"/>
          <p:cNvSpPr>
            <a:spLocks noGrp="1"/>
          </p:cNvSpPr>
          <p:nvPr>
            <p:ph idx="1"/>
          </p:nvPr>
        </p:nvSpPr>
        <p:spPr>
          <a:xfrm>
            <a:off x="76200" y="2438400"/>
            <a:ext cx="4191000" cy="2819400"/>
          </a:xfrm>
        </p:spPr>
        <p:txBody>
          <a:bodyPr/>
          <a:lstStyle/>
          <a:p>
            <a:r>
              <a:rPr lang="en-US" dirty="0"/>
              <a:t>Physical environment</a:t>
            </a:r>
          </a:p>
          <a:p>
            <a:pPr>
              <a:buNone/>
            </a:pPr>
            <a:endParaRPr lang="en-US" dirty="0"/>
          </a:p>
          <a:p>
            <a:r>
              <a:rPr lang="en-US" dirty="0"/>
              <a:t>Users avoid exposure to elements</a:t>
            </a:r>
          </a:p>
        </p:txBody>
      </p:sp>
      <p:pic>
        <p:nvPicPr>
          <p:cNvPr id="25604" name="Picture 4" descr="Student are Cleaning VIP latrine - Ramgati"/>
          <p:cNvPicPr>
            <a:picLocks noChangeAspect="1" noChangeArrowheads="1"/>
          </p:cNvPicPr>
          <p:nvPr/>
        </p:nvPicPr>
        <p:blipFill>
          <a:blip r:embed="rId3" cstate="print"/>
          <a:srcRect l="20000"/>
          <a:stretch>
            <a:fillRect/>
          </a:stretch>
        </p:blipFill>
        <p:spPr bwMode="auto">
          <a:xfrm>
            <a:off x="4343400" y="1600200"/>
            <a:ext cx="4572000" cy="4286250"/>
          </a:xfrm>
          <a:prstGeom prst="rect">
            <a:avLst/>
          </a:prstGeom>
          <a:noFill/>
        </p:spPr>
      </p:pic>
      <p:sp>
        <p:nvSpPr>
          <p:cNvPr id="6" name="TextBox 5"/>
          <p:cNvSpPr txBox="1"/>
          <p:nvPr/>
        </p:nvSpPr>
        <p:spPr>
          <a:xfrm>
            <a:off x="7124701" y="5867400"/>
            <a:ext cx="1790699" cy="276999"/>
          </a:xfrm>
          <a:prstGeom prst="rect">
            <a:avLst/>
          </a:prstGeom>
          <a:noFill/>
        </p:spPr>
        <p:txBody>
          <a:bodyPr wrap="square" rtlCol="0">
            <a:spAutoFit/>
          </a:bodyPr>
          <a:lstStyle/>
          <a:p>
            <a:r>
              <a:rPr lang="en-US" sz="1200" dirty="0"/>
              <a:t>Photo: rsr.Akvo.org</a:t>
            </a:r>
          </a:p>
        </p:txBody>
      </p:sp>
    </p:spTree>
    <p:extLst>
      <p:ext uri="{BB962C8B-B14F-4D97-AF65-F5344CB8AC3E}">
        <p14:creationId xmlns:p14="http://schemas.microsoft.com/office/powerpoint/2010/main" val="63426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Motivators: Privacy &amp; Safety</a:t>
            </a:r>
          </a:p>
        </p:txBody>
      </p:sp>
      <p:sp>
        <p:nvSpPr>
          <p:cNvPr id="3" name="Content Placeholder 2"/>
          <p:cNvSpPr>
            <a:spLocks noGrp="1"/>
          </p:cNvSpPr>
          <p:nvPr>
            <p:ph idx="1"/>
          </p:nvPr>
        </p:nvSpPr>
        <p:spPr/>
        <p:txBody>
          <a:bodyPr>
            <a:normAutofit/>
          </a:bodyPr>
          <a:lstStyle/>
          <a:p>
            <a:r>
              <a:rPr lang="en-US" dirty="0"/>
              <a:t>Being seen defecating in the open considered embarrassing</a:t>
            </a:r>
          </a:p>
          <a:p>
            <a:pPr>
              <a:buNone/>
            </a:pPr>
            <a:endParaRPr lang="en-US" dirty="0"/>
          </a:p>
          <a:p>
            <a:r>
              <a:rPr lang="en-US" dirty="0"/>
              <a:t>Latrines keep women from being exposed while urinating or defecating</a:t>
            </a:r>
          </a:p>
          <a:p>
            <a:pPr>
              <a:buNone/>
            </a:pPr>
            <a:endParaRPr lang="en-US" dirty="0"/>
          </a:p>
          <a:p>
            <a:r>
              <a:rPr lang="en-US" dirty="0"/>
              <a:t>Protection from being seen considered a positive for reducing sexual assault by men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Knowledge</a:t>
            </a:r>
          </a:p>
        </p:txBody>
      </p:sp>
      <p:cxnSp>
        <p:nvCxnSpPr>
          <p:cNvPr id="6" name="Straight Arrow Connector 5"/>
          <p:cNvCxnSpPr>
            <a:stCxn id="4" idx="3"/>
            <a:endCxn id="7" idx="1"/>
          </p:cNvCxnSpPr>
          <p:nvPr/>
        </p:nvCxnSpPr>
        <p:spPr>
          <a:xfrm>
            <a:off x="2170176" y="3779837"/>
            <a:ext cx="141122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58140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Attitudes</a:t>
            </a:r>
          </a:p>
        </p:txBody>
      </p:sp>
      <p:cxnSp>
        <p:nvCxnSpPr>
          <p:cNvPr id="9" name="Straight Arrow Connector 8"/>
          <p:cNvCxnSpPr>
            <a:stCxn id="7" idx="3"/>
            <a:endCxn id="11" idx="1"/>
          </p:cNvCxnSpPr>
          <p:nvPr/>
        </p:nvCxnSpPr>
        <p:spPr>
          <a:xfrm>
            <a:off x="5218176" y="3779837"/>
            <a:ext cx="13693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8749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Behavior</a:t>
            </a:r>
          </a:p>
        </p:txBody>
      </p:sp>
      <p:sp>
        <p:nvSpPr>
          <p:cNvPr id="33" name="Title 32"/>
          <p:cNvSpPr>
            <a:spLocks noGrp="1"/>
          </p:cNvSpPr>
          <p:nvPr>
            <p:ph type="title"/>
          </p:nvPr>
        </p:nvSpPr>
        <p:spPr/>
        <p:txBody>
          <a:bodyPr>
            <a:normAutofit/>
          </a:bodyPr>
          <a:lstStyle/>
          <a:p>
            <a:r>
              <a:rPr lang="en-US" dirty="0"/>
              <a:t>A simplified theory of change</a:t>
            </a:r>
          </a:p>
        </p:txBody>
      </p:sp>
    </p:spTree>
    <p:extLst>
      <p:ext uri="{BB962C8B-B14F-4D97-AF65-F5344CB8AC3E}">
        <p14:creationId xmlns:p14="http://schemas.microsoft.com/office/powerpoint/2010/main" val="256980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Motivators: Health</a:t>
            </a:r>
          </a:p>
        </p:txBody>
      </p:sp>
      <p:sp>
        <p:nvSpPr>
          <p:cNvPr id="3" name="Content Placeholder 2"/>
          <p:cNvSpPr>
            <a:spLocks noGrp="1"/>
          </p:cNvSpPr>
          <p:nvPr>
            <p:ph idx="1"/>
          </p:nvPr>
        </p:nvSpPr>
        <p:spPr/>
        <p:txBody>
          <a:bodyPr>
            <a:normAutofit lnSpcReduction="10000"/>
          </a:bodyPr>
          <a:lstStyle/>
          <a:p>
            <a:r>
              <a:rPr lang="en-US" dirty="0"/>
              <a:t>Mentioned in several studies as a benefit to use</a:t>
            </a:r>
          </a:p>
          <a:p>
            <a:pPr>
              <a:buNone/>
            </a:pPr>
            <a:endParaRPr lang="en-US" dirty="0"/>
          </a:p>
          <a:p>
            <a:r>
              <a:rPr lang="en-US" dirty="0"/>
              <a:t>However, often not the primary motivator</a:t>
            </a:r>
          </a:p>
          <a:p>
            <a:pPr>
              <a:buNone/>
            </a:pPr>
            <a:endParaRPr lang="en-US" dirty="0"/>
          </a:p>
          <a:p>
            <a:r>
              <a:rPr lang="en-US" dirty="0"/>
              <a:t>43% of individuals in two villages in rural north India did not consider latrine use important for child health (1 village practiced OD and the other did not)</a:t>
            </a:r>
          </a:p>
        </p:txBody>
      </p:sp>
    </p:spTree>
    <p:extLst>
      <p:ext uri="{BB962C8B-B14F-4D97-AF65-F5344CB8AC3E}">
        <p14:creationId xmlns:p14="http://schemas.microsoft.com/office/powerpoint/2010/main" val="194504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latin typeface="Trebuchet MS" pitchFamily="34" charset="0"/>
              </a:rPr>
              <a:t>Barriers</a:t>
            </a:r>
          </a:p>
        </p:txBody>
      </p:sp>
      <p:sp>
        <p:nvSpPr>
          <p:cNvPr id="3" name="Content Placeholder 2"/>
          <p:cNvSpPr>
            <a:spLocks noGrp="1"/>
          </p:cNvSpPr>
          <p:nvPr>
            <p:ph idx="1"/>
          </p:nvPr>
        </p:nvSpPr>
        <p:spPr>
          <a:xfrm>
            <a:off x="457200" y="1447800"/>
            <a:ext cx="6019800" cy="3429000"/>
          </a:xfrm>
        </p:spPr>
        <p:txBody>
          <a:bodyPr numCol="1">
            <a:normAutofit/>
          </a:bodyPr>
          <a:lstStyle/>
          <a:p>
            <a:r>
              <a:rPr lang="en-US" dirty="0"/>
              <a:t>Inconvenient/Uncomfortable</a:t>
            </a:r>
          </a:p>
          <a:p>
            <a:r>
              <a:rPr lang="en-US" dirty="0"/>
              <a:t>Dirty /Unhealthy</a:t>
            </a:r>
          </a:p>
          <a:p>
            <a:r>
              <a:rPr lang="en-US" dirty="0"/>
              <a:t>Latrine pit too small</a:t>
            </a:r>
          </a:p>
          <a:p>
            <a:r>
              <a:rPr lang="en-US" dirty="0"/>
              <a:t>Lack of privacy</a:t>
            </a:r>
          </a:p>
          <a:p>
            <a:r>
              <a:rPr lang="en-US" dirty="0"/>
              <a:t>Cost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Barriers: Inconvenient/Uncomfortable</a:t>
            </a:r>
          </a:p>
        </p:txBody>
      </p:sp>
      <p:sp>
        <p:nvSpPr>
          <p:cNvPr id="3" name="Content Placeholder 2"/>
          <p:cNvSpPr>
            <a:spLocks noGrp="1"/>
          </p:cNvSpPr>
          <p:nvPr>
            <p:ph idx="1"/>
          </p:nvPr>
        </p:nvSpPr>
        <p:spPr/>
        <p:txBody>
          <a:bodyPr>
            <a:normAutofit/>
          </a:bodyPr>
          <a:lstStyle/>
          <a:p>
            <a:r>
              <a:rPr lang="en-US" dirty="0"/>
              <a:t>Distance from fields to latrines</a:t>
            </a:r>
          </a:p>
          <a:p>
            <a:pPr>
              <a:buNone/>
            </a:pPr>
            <a:endParaRPr lang="en-US" dirty="0"/>
          </a:p>
          <a:p>
            <a:r>
              <a:rPr lang="en-US" dirty="0"/>
              <a:t>Agricultural workers are comfortable with the fields</a:t>
            </a:r>
          </a:p>
          <a:p>
            <a:pPr>
              <a:buNone/>
            </a:pPr>
            <a:endParaRPr lang="en-US" dirty="0"/>
          </a:p>
          <a:p>
            <a:r>
              <a:rPr lang="en-US" dirty="0"/>
              <a:t>Dislike enclosed nature of latrine superstructure</a:t>
            </a:r>
          </a:p>
          <a:p>
            <a:endParaRPr lang="en-US" dirty="0"/>
          </a:p>
        </p:txBody>
      </p:sp>
    </p:spTree>
    <p:extLst>
      <p:ext uri="{BB962C8B-B14F-4D97-AF65-F5344CB8AC3E}">
        <p14:creationId xmlns:p14="http://schemas.microsoft.com/office/powerpoint/2010/main" val="319385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Dirty/Unhealthy</a:t>
            </a:r>
          </a:p>
        </p:txBody>
      </p:sp>
      <p:pic>
        <p:nvPicPr>
          <p:cNvPr id="4" name="Picture 2" descr="https://upload.wikimedia.org/wikipedia/commons/e/ea/Latrine_Ethio.JPG"/>
          <p:cNvPicPr>
            <a:picLocks noChangeAspect="1" noChangeArrowheads="1"/>
          </p:cNvPicPr>
          <p:nvPr/>
        </p:nvPicPr>
        <p:blipFill>
          <a:blip r:embed="rId3" cstate="print"/>
          <a:srcRect/>
          <a:stretch>
            <a:fillRect/>
          </a:stretch>
        </p:blipFill>
        <p:spPr bwMode="auto">
          <a:xfrm>
            <a:off x="685800" y="1371600"/>
            <a:ext cx="8114756" cy="4572000"/>
          </a:xfrm>
          <a:prstGeom prst="rect">
            <a:avLst/>
          </a:prstGeom>
          <a:noFill/>
        </p:spPr>
      </p:pic>
      <p:sp>
        <p:nvSpPr>
          <p:cNvPr id="5" name="TextBox 4"/>
          <p:cNvSpPr txBox="1"/>
          <p:nvPr/>
        </p:nvSpPr>
        <p:spPr>
          <a:xfrm>
            <a:off x="7086600" y="6019800"/>
            <a:ext cx="1676400" cy="276999"/>
          </a:xfrm>
          <a:prstGeom prst="rect">
            <a:avLst/>
          </a:prstGeom>
          <a:noFill/>
        </p:spPr>
        <p:txBody>
          <a:bodyPr wrap="square" rtlCol="0">
            <a:spAutoFit/>
          </a:bodyPr>
          <a:lstStyle/>
          <a:p>
            <a:r>
              <a:rPr lang="en-US" sz="1200" dirty="0"/>
              <a:t>Photo: Wikimedia.org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Pit Size</a:t>
            </a:r>
          </a:p>
        </p:txBody>
      </p:sp>
      <p:pic>
        <p:nvPicPr>
          <p:cNvPr id="3073" name="Picture 1"/>
          <p:cNvPicPr>
            <a:picLocks noChangeAspect="1" noChangeArrowheads="1"/>
          </p:cNvPicPr>
          <p:nvPr/>
        </p:nvPicPr>
        <p:blipFill>
          <a:blip r:embed="rId2" cstate="print"/>
          <a:srcRect l="19327" t="31250" r="55490" b="12500"/>
          <a:stretch>
            <a:fillRect/>
          </a:stretch>
        </p:blipFill>
        <p:spPr bwMode="auto">
          <a:xfrm>
            <a:off x="0" y="1600200"/>
            <a:ext cx="3276600" cy="41148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37116" t="45834" r="24817" b="33796"/>
          <a:stretch>
            <a:fillRect/>
          </a:stretch>
        </p:blipFill>
        <p:spPr bwMode="auto">
          <a:xfrm>
            <a:off x="3200400" y="2590800"/>
            <a:ext cx="5943600" cy="1828800"/>
          </a:xfrm>
          <a:prstGeom prst="rect">
            <a:avLst/>
          </a:prstGeom>
          <a:noFill/>
          <a:ln w="9525">
            <a:noFill/>
            <a:miter lim="800000"/>
            <a:headEnd/>
            <a:tailEnd/>
          </a:ln>
        </p:spPr>
      </p:pic>
      <p:sp>
        <p:nvSpPr>
          <p:cNvPr id="8" name="TextBox 7"/>
          <p:cNvSpPr txBox="1"/>
          <p:nvPr/>
        </p:nvSpPr>
        <p:spPr>
          <a:xfrm>
            <a:off x="1295400" y="5867400"/>
            <a:ext cx="1676400" cy="276999"/>
          </a:xfrm>
          <a:prstGeom prst="rect">
            <a:avLst/>
          </a:prstGeom>
          <a:noFill/>
        </p:spPr>
        <p:txBody>
          <a:bodyPr wrap="square" rtlCol="0">
            <a:spAutoFit/>
          </a:bodyPr>
          <a:lstStyle/>
          <a:p>
            <a:r>
              <a:rPr lang="en-US" sz="1200" dirty="0"/>
              <a:t>Photo: WHO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Lack of Privacy</a:t>
            </a:r>
          </a:p>
        </p:txBody>
      </p:sp>
      <p:sp>
        <p:nvSpPr>
          <p:cNvPr id="3" name="Content Placeholder 2"/>
          <p:cNvSpPr>
            <a:spLocks noGrp="1"/>
          </p:cNvSpPr>
          <p:nvPr>
            <p:ph idx="1"/>
          </p:nvPr>
        </p:nvSpPr>
        <p:spPr/>
        <p:txBody>
          <a:bodyPr>
            <a:normAutofit/>
          </a:bodyPr>
          <a:lstStyle/>
          <a:p>
            <a:r>
              <a:rPr lang="en-US" dirty="0"/>
              <a:t>Generally assumed among community members that people who go to the latrine are going to defecate</a:t>
            </a:r>
          </a:p>
          <a:p>
            <a:pPr>
              <a:buNone/>
            </a:pPr>
            <a:endParaRPr lang="en-US" dirty="0"/>
          </a:p>
          <a:p>
            <a:r>
              <a:rPr lang="en-US" dirty="0"/>
              <a:t>Thus, being seen when going to or coming from the latrine is embarrassing (especially, with shared facilities)</a:t>
            </a:r>
          </a:p>
          <a:p>
            <a:pPr>
              <a:buNone/>
            </a:pP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Cost</a:t>
            </a:r>
          </a:p>
        </p:txBody>
      </p:sp>
      <p:sp>
        <p:nvSpPr>
          <p:cNvPr id="3" name="Content Placeholder 2"/>
          <p:cNvSpPr>
            <a:spLocks noGrp="1"/>
          </p:cNvSpPr>
          <p:nvPr>
            <p:ph idx="1"/>
          </p:nvPr>
        </p:nvSpPr>
        <p:spPr/>
        <p:txBody>
          <a:bodyPr>
            <a:normAutofit lnSpcReduction="10000"/>
          </a:bodyPr>
          <a:lstStyle/>
          <a:p>
            <a:r>
              <a:rPr lang="en-US" dirty="0"/>
              <a:t>Costly to build an individual household latrine</a:t>
            </a:r>
          </a:p>
          <a:p>
            <a:pPr>
              <a:buNone/>
            </a:pPr>
            <a:endParaRPr lang="en-US" dirty="0"/>
          </a:p>
          <a:p>
            <a:r>
              <a:rPr lang="en-US" dirty="0"/>
              <a:t>In contexts of paid shared facilities, men may only use a latrine to defecate while women use the to urinate as well</a:t>
            </a:r>
          </a:p>
          <a:p>
            <a:endParaRPr lang="en-US" dirty="0"/>
          </a:p>
          <a:p>
            <a:r>
              <a:rPr lang="en-US" dirty="0"/>
              <a:t>Subscription fees for shared facilities may be costly, especially for families with many children</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itchFamily="34" charset="0"/>
              </a:rPr>
              <a:t>Socio-cultural Barriers</a:t>
            </a:r>
          </a:p>
        </p:txBody>
      </p:sp>
      <p:sp>
        <p:nvSpPr>
          <p:cNvPr id="4" name="Content Placeholder 2"/>
          <p:cNvSpPr txBox="1">
            <a:spLocks noGrp="1"/>
          </p:cNvSpPr>
          <p:nvPr>
            <p:ph idx="1"/>
          </p:nvPr>
        </p:nvSpPr>
        <p:spPr>
          <a:prstGeom prst="rect">
            <a:avLst/>
          </a:prstGeom>
        </p:spPr>
        <p:txBody>
          <a:bodyPr vert="horz" lIns="91440" tIns="45720" rIns="91440" bIns="45720" numCol="1"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Limiting</a:t>
            </a:r>
            <a:r>
              <a:rPr kumimoji="0" lang="en-US" sz="3200" b="0" i="0" u="none" strike="noStrike" kern="1200" cap="none" spc="0" normalizeH="0" noProof="0" dirty="0">
                <a:ln>
                  <a:noFill/>
                </a:ln>
                <a:solidFill>
                  <a:schemeClr val="tx1"/>
                </a:solidFill>
                <a:effectLst/>
                <a:uLnTx/>
                <a:uFillTx/>
                <a:latin typeface="+mn-lt"/>
                <a:ea typeface="+mn-ea"/>
                <a:cs typeface="+mn-cs"/>
              </a:rPr>
              <a:t> latrine use since feces are considered polluting, therefore the latrine is polluted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a:ln>
                  <a:noFill/>
                </a:ln>
                <a:solidFill>
                  <a:schemeClr val="tx1"/>
                </a:solidFill>
                <a:effectLst/>
                <a:uLnTx/>
                <a:uFillTx/>
                <a:latin typeface="+mn-lt"/>
                <a:ea typeface="+mn-ea"/>
                <a:cs typeface="+mn-cs"/>
              </a:rPr>
              <a:t>Latrine use may require elaborate purifying rituals (especially if latrine used for urination as well)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a:ln>
                  <a:noFill/>
                </a:ln>
                <a:solidFill>
                  <a:schemeClr val="tx1"/>
                </a:solidFill>
                <a:effectLst/>
                <a:uLnTx/>
                <a:uFillTx/>
                <a:latin typeface="+mn-lt"/>
                <a:ea typeface="+mn-ea"/>
                <a:cs typeface="+mn-cs"/>
              </a:rPr>
              <a:t>Stigma associated with emptying pit latrines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lvl="1" indent="-342900">
              <a:buNone/>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Socio-cultural Barriers</a:t>
            </a:r>
          </a:p>
        </p:txBody>
      </p:sp>
      <p:sp>
        <p:nvSpPr>
          <p:cNvPr id="3" name="Content Placeholder 2"/>
          <p:cNvSpPr>
            <a:spLocks noGrp="1"/>
          </p:cNvSpPr>
          <p:nvPr>
            <p:ph idx="1"/>
          </p:nvPr>
        </p:nvSpPr>
        <p:spPr/>
        <p:txBody>
          <a:bodyPr/>
          <a:lstStyle/>
          <a:p>
            <a:pPr lvl="0">
              <a:defRPr/>
            </a:pPr>
            <a:r>
              <a:rPr lang="en-US" dirty="0"/>
              <a:t>Women may use evening trips to fields to defecate as an opportunity to socialize </a:t>
            </a:r>
            <a:r>
              <a:rPr lang="en-US"/>
              <a:t>in groups </a:t>
            </a:r>
            <a:r>
              <a:rPr lang="en-US" dirty="0"/>
              <a:t>and get out of the household</a:t>
            </a:r>
            <a:endParaRPr lang="en-US" sz="2800" dirty="0"/>
          </a:p>
          <a:p>
            <a:pPr lvl="0">
              <a:buNone/>
              <a:defRPr/>
            </a:pPr>
            <a:endParaRPr lang="en-US" dirty="0"/>
          </a:p>
          <a:p>
            <a:pPr lvl="0">
              <a:defRPr/>
            </a:pPr>
            <a:r>
              <a:rPr lang="en-US" dirty="0"/>
              <a:t>Taboos regarding sharing latrines</a:t>
            </a:r>
          </a:p>
          <a:p>
            <a:pPr lvl="1" indent="-342900">
              <a:buFont typeface="Arial" pitchFamily="34" charset="0"/>
              <a:buChar char="•"/>
              <a:defRPr/>
            </a:pPr>
            <a:r>
              <a:rPr lang="en-US" dirty="0"/>
              <a:t>Construction of latrine just for new daughter-in-law</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itchFamily="34" charset="0"/>
              </a:rPr>
              <a:t>Key Points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Latrine access does not equal latrine use</a:t>
            </a:r>
          </a:p>
          <a:p>
            <a:endParaRPr lang="en-US" dirty="0"/>
          </a:p>
          <a:p>
            <a:r>
              <a:rPr lang="en-US" dirty="0"/>
              <a:t>Need for clear definitions of latrine use, validation of indicators of use, and consistent application of indicators</a:t>
            </a:r>
          </a:p>
          <a:p>
            <a:endParaRPr lang="en-US" dirty="0"/>
          </a:p>
          <a:p>
            <a:r>
              <a:rPr lang="en-US" dirty="0"/>
              <a:t>Consideration should be given to measurement of changes in norms and habits</a:t>
            </a:r>
          </a:p>
          <a:p>
            <a:endParaRPr lang="en-US" dirty="0"/>
          </a:p>
          <a:p>
            <a:r>
              <a:rPr lang="en-US" dirty="0"/>
              <a:t>Quantitative data collection may need to be supplemented with qualitative data collection</a:t>
            </a:r>
          </a:p>
          <a:p>
            <a:endParaRPr lang="en-US" dirty="0"/>
          </a:p>
          <a:p>
            <a:r>
              <a:rPr lang="en-US" dirty="0"/>
              <a:t>Interventions should address complex sets of behavioral motivators and barriers</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Knowledge</a:t>
            </a:r>
          </a:p>
        </p:txBody>
      </p:sp>
      <p:cxnSp>
        <p:nvCxnSpPr>
          <p:cNvPr id="6" name="Straight Arrow Connector 5"/>
          <p:cNvCxnSpPr>
            <a:stCxn id="4" idx="3"/>
            <a:endCxn id="7" idx="1"/>
          </p:cNvCxnSpPr>
          <p:nvPr/>
        </p:nvCxnSpPr>
        <p:spPr>
          <a:xfrm>
            <a:off x="2170176" y="3779837"/>
            <a:ext cx="141122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58140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Attitudes</a:t>
            </a:r>
          </a:p>
        </p:txBody>
      </p:sp>
      <p:cxnSp>
        <p:nvCxnSpPr>
          <p:cNvPr id="9" name="Straight Arrow Connector 8"/>
          <p:cNvCxnSpPr>
            <a:stCxn id="7" idx="3"/>
            <a:endCxn id="11" idx="1"/>
          </p:cNvCxnSpPr>
          <p:nvPr/>
        </p:nvCxnSpPr>
        <p:spPr>
          <a:xfrm>
            <a:off x="5218176" y="3779837"/>
            <a:ext cx="13693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8749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Behavior</a:t>
            </a:r>
          </a:p>
        </p:txBody>
      </p:sp>
      <p:sp>
        <p:nvSpPr>
          <p:cNvPr id="13" name="Rounded Rectangle 12"/>
          <p:cNvSpPr/>
          <p:nvPr/>
        </p:nvSpPr>
        <p:spPr>
          <a:xfrm>
            <a:off x="6587490" y="16462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Social Norms</a:t>
            </a:r>
          </a:p>
        </p:txBody>
      </p:sp>
      <p:cxnSp>
        <p:nvCxnSpPr>
          <p:cNvPr id="14" name="Straight Arrow Connector 13"/>
          <p:cNvCxnSpPr>
            <a:stCxn id="13" idx="2"/>
            <a:endCxn id="11" idx="0"/>
          </p:cNvCxnSpPr>
          <p:nvPr/>
        </p:nvCxnSpPr>
        <p:spPr>
          <a:xfrm>
            <a:off x="7405878" y="2560637"/>
            <a:ext cx="0"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587490" y="49990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Habits</a:t>
            </a:r>
          </a:p>
        </p:txBody>
      </p:sp>
      <p:cxnSp>
        <p:nvCxnSpPr>
          <p:cNvPr id="21" name="Straight Arrow Connector 20"/>
          <p:cNvCxnSpPr>
            <a:stCxn id="19" idx="0"/>
            <a:endCxn id="11" idx="2"/>
          </p:cNvCxnSpPr>
          <p:nvPr/>
        </p:nvCxnSpPr>
        <p:spPr>
          <a:xfrm flipV="1">
            <a:off x="7405878" y="4237037"/>
            <a:ext cx="0"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itle 32"/>
          <p:cNvSpPr>
            <a:spLocks noGrp="1"/>
          </p:cNvSpPr>
          <p:nvPr>
            <p:ph type="title"/>
          </p:nvPr>
        </p:nvSpPr>
        <p:spPr/>
        <p:txBody>
          <a:bodyPr>
            <a:normAutofit/>
          </a:bodyPr>
          <a:lstStyle/>
          <a:p>
            <a:r>
              <a:rPr lang="en-US" dirty="0"/>
              <a:t>A less simplified theory of change</a:t>
            </a:r>
          </a:p>
        </p:txBody>
      </p:sp>
      <p:cxnSp>
        <p:nvCxnSpPr>
          <p:cNvPr id="56" name="Straight Arrow Connector 55"/>
          <p:cNvCxnSpPr>
            <a:stCxn id="7" idx="3"/>
            <a:endCxn id="13" idx="1"/>
          </p:cNvCxnSpPr>
          <p:nvPr/>
        </p:nvCxnSpPr>
        <p:spPr>
          <a:xfrm flipV="1">
            <a:off x="5218176" y="2103437"/>
            <a:ext cx="1369314" cy="167640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itchFamily="34" charset="0"/>
              </a:rPr>
              <a:t>Acknowledgments</a:t>
            </a:r>
          </a:p>
        </p:txBody>
      </p:sp>
      <p:sp>
        <p:nvSpPr>
          <p:cNvPr id="3" name="Content Placeholder 2"/>
          <p:cNvSpPr>
            <a:spLocks noGrp="1"/>
          </p:cNvSpPr>
          <p:nvPr>
            <p:ph idx="1"/>
          </p:nvPr>
        </p:nvSpPr>
        <p:spPr/>
        <p:txBody>
          <a:bodyPr>
            <a:normAutofit/>
          </a:bodyPr>
          <a:lstStyle/>
          <a:p>
            <a:r>
              <a:rPr lang="en-US" dirty="0" err="1"/>
              <a:t>WaterAid</a:t>
            </a:r>
            <a:r>
              <a:rPr lang="en-US" dirty="0"/>
              <a:t> India Country Office</a:t>
            </a:r>
          </a:p>
          <a:p>
            <a:pPr lvl="1"/>
            <a:r>
              <a:rPr lang="en-US" dirty="0" err="1"/>
              <a:t>Nitya</a:t>
            </a:r>
            <a:r>
              <a:rPr lang="en-US" dirty="0"/>
              <a:t> Jacob</a:t>
            </a:r>
          </a:p>
          <a:p>
            <a:r>
              <a:rPr lang="en-US" dirty="0"/>
              <a:t>University at Buffalo</a:t>
            </a:r>
          </a:p>
          <a:p>
            <a:pPr lvl="1"/>
            <a:r>
              <a:rPr lang="en-US" dirty="0"/>
              <a:t>Office of Global Health Initiatives </a:t>
            </a:r>
          </a:p>
          <a:p>
            <a:pPr lvl="1"/>
            <a:r>
              <a:rPr lang="en-US" dirty="0"/>
              <a:t>Community for Global Health Equity</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itchFamily="34" charset="0"/>
              </a:rPr>
              <a:t>References</a:t>
            </a:r>
          </a:p>
        </p:txBody>
      </p:sp>
      <p:sp>
        <p:nvSpPr>
          <p:cNvPr id="3" name="Content Placeholder 2"/>
          <p:cNvSpPr>
            <a:spLocks noGrp="1"/>
          </p:cNvSpPr>
          <p:nvPr>
            <p:ph idx="1"/>
          </p:nvPr>
        </p:nvSpPr>
        <p:spPr>
          <a:xfrm>
            <a:off x="457200" y="1600200"/>
            <a:ext cx="8229600" cy="4953000"/>
          </a:xfrm>
        </p:spPr>
        <p:txBody>
          <a:bodyPr>
            <a:normAutofit fontScale="32500" lnSpcReduction="20000"/>
          </a:bodyPr>
          <a:lstStyle/>
          <a:p>
            <a:pPr marL="514350" indent="-514350">
              <a:buFont typeface="+mj-lt"/>
              <a:buAutoNum type="arabicPeriod"/>
            </a:pPr>
            <a:r>
              <a:rPr lang="en-US" dirty="0" err="1"/>
              <a:t>Unicef</a:t>
            </a:r>
            <a:r>
              <a:rPr lang="en-US" dirty="0"/>
              <a:t>, Organization WH. Progress on Sanitation and Drinking Water—2015 Update and MDG Assessment. WHO: Geneva, Switzerland 2015.</a:t>
            </a:r>
          </a:p>
          <a:p>
            <a:pPr marL="514350" indent="-514350">
              <a:buFont typeface="+mj-lt"/>
              <a:buAutoNum type="arabicPeriod"/>
            </a:pPr>
            <a:r>
              <a:rPr lang="en-US" dirty="0" err="1"/>
              <a:t>Korpe</a:t>
            </a:r>
            <a:r>
              <a:rPr lang="en-US" dirty="0"/>
              <a:t> PS, Petri WA. Environmental </a:t>
            </a:r>
            <a:r>
              <a:rPr lang="en-US" dirty="0" err="1"/>
              <a:t>enteropathy</a:t>
            </a:r>
            <a:r>
              <a:rPr lang="en-US" dirty="0"/>
              <a:t>: critical implications of a poorly understood condition. Trends in molecular medicine 2012;18(6):328-336.</a:t>
            </a:r>
          </a:p>
          <a:p>
            <a:pPr marL="514350" indent="-514350">
              <a:buFont typeface="+mj-lt"/>
              <a:buAutoNum type="arabicPeriod"/>
            </a:pPr>
            <a:r>
              <a:rPr lang="en-US" dirty="0" err="1"/>
              <a:t>Kwiringira</a:t>
            </a:r>
            <a:r>
              <a:rPr lang="en-US" dirty="0"/>
              <a:t> J, </a:t>
            </a:r>
            <a:r>
              <a:rPr lang="en-US" dirty="0" err="1"/>
              <a:t>Atekyereza</a:t>
            </a:r>
            <a:r>
              <a:rPr lang="en-US" dirty="0"/>
              <a:t> P, </a:t>
            </a:r>
            <a:r>
              <a:rPr lang="en-US" dirty="0" err="1"/>
              <a:t>Niwagaba</a:t>
            </a:r>
            <a:r>
              <a:rPr lang="en-US" dirty="0"/>
              <a:t> C, </a:t>
            </a:r>
            <a:r>
              <a:rPr lang="en-US" dirty="0" err="1"/>
              <a:t>Günther</a:t>
            </a:r>
            <a:r>
              <a:rPr lang="en-US" dirty="0"/>
              <a:t> I. Gender variations in access, choice to use and cleaning of shared latrines; experiences from Kampala Slums, Uganda. BMC public health 2014;14(1):1180.</a:t>
            </a:r>
          </a:p>
          <a:p>
            <a:pPr marL="514350" indent="-514350">
              <a:buFont typeface="+mj-lt"/>
              <a:buAutoNum type="arabicPeriod"/>
            </a:pPr>
            <a:r>
              <a:rPr lang="en-US" dirty="0" err="1"/>
              <a:t>Routray</a:t>
            </a:r>
            <a:r>
              <a:rPr lang="en-US" dirty="0"/>
              <a:t> P, Schmidt W-P, </a:t>
            </a:r>
            <a:r>
              <a:rPr lang="en-US" dirty="0" err="1"/>
              <a:t>Boisson</a:t>
            </a:r>
            <a:r>
              <a:rPr lang="en-US" dirty="0"/>
              <a:t> S, </a:t>
            </a:r>
            <a:r>
              <a:rPr lang="en-US" dirty="0" err="1"/>
              <a:t>Clasen</a:t>
            </a:r>
            <a:r>
              <a:rPr lang="en-US" dirty="0"/>
              <a:t> T, Jenkins MW. Socio-cultural and </a:t>
            </a:r>
            <a:r>
              <a:rPr lang="en-US" dirty="0" err="1"/>
              <a:t>behavioural</a:t>
            </a:r>
            <a:r>
              <a:rPr lang="en-US" dirty="0"/>
              <a:t> factors constraining latrine adoption in rural coastal </a:t>
            </a:r>
            <a:r>
              <a:rPr lang="en-US" dirty="0" err="1"/>
              <a:t>Odisha</a:t>
            </a:r>
            <a:r>
              <a:rPr lang="en-US" dirty="0"/>
              <a:t>: an exploratory qualitative study. BMC public health 2015;15(1):880.</a:t>
            </a:r>
          </a:p>
          <a:p>
            <a:pPr marL="514350" indent="-514350">
              <a:buFont typeface="+mj-lt"/>
              <a:buAutoNum type="arabicPeriod"/>
            </a:pPr>
            <a:r>
              <a:rPr lang="en-US" dirty="0" err="1"/>
              <a:t>Sahoo</a:t>
            </a:r>
            <a:r>
              <a:rPr lang="en-US" dirty="0"/>
              <a:t> KC, </a:t>
            </a:r>
            <a:r>
              <a:rPr lang="en-US" dirty="0" err="1"/>
              <a:t>Hulland</a:t>
            </a:r>
            <a:r>
              <a:rPr lang="en-US" dirty="0"/>
              <a:t> KR, Caruso BA, Swain R, Freeman MC, </a:t>
            </a:r>
            <a:r>
              <a:rPr lang="en-US" dirty="0" err="1"/>
              <a:t>Panigrahi</a:t>
            </a:r>
            <a:r>
              <a:rPr lang="en-US" dirty="0"/>
              <a:t> P, et al. Sanitation-related psychosocial stress: A grounded theory study of women across the life-course in </a:t>
            </a:r>
            <a:r>
              <a:rPr lang="en-US" dirty="0" err="1"/>
              <a:t>Odisha</a:t>
            </a:r>
            <a:r>
              <a:rPr lang="en-US" dirty="0"/>
              <a:t>, India. Social Science &amp; Medicine 2015;139:80-89.</a:t>
            </a:r>
          </a:p>
          <a:p>
            <a:pPr marL="514350" indent="-514350">
              <a:buFont typeface="+mj-lt"/>
              <a:buAutoNum type="arabicPeriod"/>
            </a:pPr>
            <a:r>
              <a:rPr lang="en-US" dirty="0" err="1"/>
              <a:t>Ashebir</a:t>
            </a:r>
            <a:r>
              <a:rPr lang="en-US" dirty="0"/>
              <a:t> Y, </a:t>
            </a:r>
            <a:r>
              <a:rPr lang="en-US" dirty="0" err="1"/>
              <a:t>Rai</a:t>
            </a:r>
            <a:r>
              <a:rPr lang="en-US" dirty="0"/>
              <a:t> Sharma H, </a:t>
            </a:r>
            <a:r>
              <a:rPr lang="en-US" dirty="0" err="1"/>
              <a:t>Alemu</a:t>
            </a:r>
            <a:r>
              <a:rPr lang="en-US" dirty="0"/>
              <a:t> K, </a:t>
            </a:r>
            <a:r>
              <a:rPr lang="en-US" dirty="0" err="1"/>
              <a:t>Kebede</a:t>
            </a:r>
            <a:r>
              <a:rPr lang="en-US" dirty="0"/>
              <a:t> G. Latrine use among rural households in northern Ethiopia: a case study in </a:t>
            </a:r>
            <a:r>
              <a:rPr lang="en-US" dirty="0" err="1"/>
              <a:t>Hawzien</a:t>
            </a:r>
            <a:r>
              <a:rPr lang="en-US" dirty="0"/>
              <a:t> district, </a:t>
            </a:r>
            <a:r>
              <a:rPr lang="en-US" dirty="0" err="1"/>
              <a:t>Tigray</a:t>
            </a:r>
            <a:r>
              <a:rPr lang="en-US" dirty="0"/>
              <a:t>. International Journal of Environmental Studies 2013;70(4):629-636.</a:t>
            </a:r>
          </a:p>
          <a:p>
            <a:pPr marL="514350" indent="-514350">
              <a:buFont typeface="+mj-lt"/>
              <a:buAutoNum type="arabicPeriod"/>
            </a:pPr>
            <a:r>
              <a:rPr lang="en-US" dirty="0"/>
              <a:t>Barnard S, </a:t>
            </a:r>
            <a:r>
              <a:rPr lang="en-US" dirty="0" err="1"/>
              <a:t>Routray</a:t>
            </a:r>
            <a:r>
              <a:rPr lang="en-US" dirty="0"/>
              <a:t> P, </a:t>
            </a:r>
            <a:r>
              <a:rPr lang="en-US" dirty="0" err="1"/>
              <a:t>Majorin</a:t>
            </a:r>
            <a:r>
              <a:rPr lang="en-US" dirty="0"/>
              <a:t> F, </a:t>
            </a:r>
            <a:r>
              <a:rPr lang="en-US" dirty="0" err="1"/>
              <a:t>Peletz</a:t>
            </a:r>
            <a:r>
              <a:rPr lang="en-US" dirty="0"/>
              <a:t> R, </a:t>
            </a:r>
            <a:r>
              <a:rPr lang="en-US" dirty="0" err="1"/>
              <a:t>Boisson</a:t>
            </a:r>
            <a:r>
              <a:rPr lang="en-US" dirty="0"/>
              <a:t> S, </a:t>
            </a:r>
            <a:r>
              <a:rPr lang="en-US" dirty="0" err="1"/>
              <a:t>Sinha</a:t>
            </a:r>
            <a:r>
              <a:rPr lang="en-US" dirty="0"/>
              <a:t> A, et al. Impact of Indian Total Sanitation Campaign on latrine coverage and use: a cross-sectional study in Orissa three years following </a:t>
            </a:r>
            <a:r>
              <a:rPr lang="en-US" dirty="0" err="1"/>
              <a:t>programme</a:t>
            </a:r>
            <a:r>
              <a:rPr lang="en-US" dirty="0"/>
              <a:t> implementation. </a:t>
            </a:r>
            <a:r>
              <a:rPr lang="en-US" dirty="0" err="1"/>
              <a:t>PloS</a:t>
            </a:r>
            <a:r>
              <a:rPr lang="en-US" dirty="0"/>
              <a:t> one 2013;8(8):e71438.</a:t>
            </a:r>
          </a:p>
          <a:p>
            <a:pPr marL="514350" indent="-514350">
              <a:buFont typeface="+mj-lt"/>
              <a:buAutoNum type="arabicPeriod"/>
            </a:pPr>
            <a:r>
              <a:rPr lang="en-US" dirty="0" err="1"/>
              <a:t>Biran</a:t>
            </a:r>
            <a:r>
              <a:rPr lang="en-US" dirty="0"/>
              <a:t> A, Jenkins M, </a:t>
            </a:r>
            <a:r>
              <a:rPr lang="en-US" dirty="0" err="1"/>
              <a:t>Dabrase</a:t>
            </a:r>
            <a:r>
              <a:rPr lang="en-US" dirty="0"/>
              <a:t> P, </a:t>
            </a:r>
            <a:r>
              <a:rPr lang="en-US" dirty="0" err="1"/>
              <a:t>Bhagwat</a:t>
            </a:r>
            <a:r>
              <a:rPr lang="en-US" dirty="0"/>
              <a:t> I. Patterns and determinants of communal latrine usage in urban poverty pockets in Bhopal, India. Tropical Medicine &amp; International Health 2011;16(7):854-862.</a:t>
            </a:r>
          </a:p>
          <a:p>
            <a:pPr marL="514350" indent="-514350">
              <a:buFont typeface="+mj-lt"/>
              <a:buAutoNum type="arabicPeriod"/>
            </a:pPr>
            <a:r>
              <a:rPr lang="en-US" dirty="0"/>
              <a:t>Caruso BA, Freeman MC, Garn JV, </a:t>
            </a:r>
            <a:r>
              <a:rPr lang="en-US" dirty="0" err="1"/>
              <a:t>Dreibelbis</a:t>
            </a:r>
            <a:r>
              <a:rPr lang="en-US" dirty="0"/>
              <a:t> R, </a:t>
            </a:r>
            <a:r>
              <a:rPr lang="en-US" dirty="0" err="1"/>
              <a:t>Saboori</a:t>
            </a:r>
            <a:r>
              <a:rPr lang="en-US" dirty="0"/>
              <a:t> S, </a:t>
            </a:r>
            <a:r>
              <a:rPr lang="en-US" dirty="0" err="1"/>
              <a:t>Muga</a:t>
            </a:r>
            <a:r>
              <a:rPr lang="en-US" dirty="0"/>
              <a:t> R, et al. Assessing the impact of a school‐based latrine cleaning and </a:t>
            </a:r>
            <a:r>
              <a:rPr lang="en-US" dirty="0" err="1"/>
              <a:t>handwashing</a:t>
            </a:r>
            <a:r>
              <a:rPr lang="en-US" dirty="0"/>
              <a:t> program on pupil absence in Nyanza Province, Kenya: a cluster‐randomized trial. Tropical Medicine &amp; International Health 2014;19(10):1185-1197.</a:t>
            </a:r>
          </a:p>
          <a:p>
            <a:pPr marL="514350" indent="-514350">
              <a:buFont typeface="+mj-lt"/>
              <a:buAutoNum type="arabicPeriod"/>
            </a:pPr>
            <a:r>
              <a:rPr lang="en-US" dirty="0"/>
              <a:t>Coffey D, Gupta A, </a:t>
            </a:r>
            <a:r>
              <a:rPr lang="en-US" dirty="0" err="1"/>
              <a:t>Hathi</a:t>
            </a:r>
            <a:r>
              <a:rPr lang="en-US" dirty="0"/>
              <a:t> P, </a:t>
            </a:r>
            <a:r>
              <a:rPr lang="en-US" dirty="0" err="1"/>
              <a:t>Khurana</a:t>
            </a:r>
            <a:r>
              <a:rPr lang="en-US" dirty="0"/>
              <a:t> N, Spears D, </a:t>
            </a:r>
            <a:r>
              <a:rPr lang="en-US" dirty="0" err="1"/>
              <a:t>Srivastav</a:t>
            </a:r>
            <a:r>
              <a:rPr lang="en-US" dirty="0"/>
              <a:t> N, et al. Revealed preference for open defecation. Economic &amp; Political Weekly 2014;49(38):43.</a:t>
            </a:r>
          </a:p>
          <a:p>
            <a:pPr marL="514350" indent="-514350">
              <a:buFont typeface="+mj-lt"/>
              <a:buAutoNum type="arabicPeriod"/>
            </a:pPr>
            <a:r>
              <a:rPr lang="en-US" dirty="0"/>
              <a:t>Sultana R, </a:t>
            </a:r>
            <a:r>
              <a:rPr lang="en-US" dirty="0" err="1"/>
              <a:t>Mondal</a:t>
            </a:r>
            <a:r>
              <a:rPr lang="en-US" dirty="0"/>
              <a:t> UK, </a:t>
            </a:r>
            <a:r>
              <a:rPr lang="en-US" dirty="0" err="1"/>
              <a:t>Rimi</a:t>
            </a:r>
            <a:r>
              <a:rPr lang="en-US" dirty="0"/>
              <a:t> NA, </a:t>
            </a:r>
            <a:r>
              <a:rPr lang="en-US" dirty="0" err="1"/>
              <a:t>Unicomb</a:t>
            </a:r>
            <a:r>
              <a:rPr lang="en-US" dirty="0"/>
              <a:t> L, Winch PJ, </a:t>
            </a:r>
            <a:r>
              <a:rPr lang="en-US" dirty="0" err="1"/>
              <a:t>Nahar</a:t>
            </a:r>
            <a:r>
              <a:rPr lang="en-US" dirty="0"/>
              <a:t> N, et al. An improved tool for household </a:t>
            </a:r>
            <a:r>
              <a:rPr lang="en-US" dirty="0" err="1"/>
              <a:t>faeces</a:t>
            </a:r>
            <a:r>
              <a:rPr lang="en-US" dirty="0"/>
              <a:t> management in rural Bangladeshi communities. Tropical Medicine &amp; International Health 2013;18(7):854-860.</a:t>
            </a:r>
          </a:p>
          <a:p>
            <a:pPr marL="514350" indent="-514350">
              <a:buAutoNum type="arabicPeriod" startAt="12"/>
            </a:pPr>
            <a:r>
              <a:rPr lang="en-US" dirty="0" err="1"/>
              <a:t>Xuan</a:t>
            </a:r>
            <a:r>
              <a:rPr lang="en-US" dirty="0"/>
              <a:t> L, </a:t>
            </a:r>
            <a:r>
              <a:rPr lang="en-US" dirty="0" err="1"/>
              <a:t>Hoat</a:t>
            </a:r>
            <a:r>
              <a:rPr lang="en-US" dirty="0"/>
              <a:t> LN, </a:t>
            </a:r>
            <a:r>
              <a:rPr lang="en-US" dirty="0" err="1"/>
              <a:t>Rheinländer</a:t>
            </a:r>
            <a:r>
              <a:rPr lang="en-US" dirty="0"/>
              <a:t> T, </a:t>
            </a:r>
            <a:r>
              <a:rPr lang="en-US" dirty="0" err="1"/>
              <a:t>Dalsgaard</a:t>
            </a:r>
            <a:r>
              <a:rPr lang="en-US" dirty="0"/>
              <a:t> A, </a:t>
            </a:r>
            <a:r>
              <a:rPr lang="en-US" dirty="0" err="1"/>
              <a:t>Konradsen</a:t>
            </a:r>
            <a:r>
              <a:rPr lang="en-US" dirty="0"/>
              <a:t> F. Sanitation behavior among schoolchildren in a multi-ethnic area of Northern rural Vietnam. BMC Public Health 2012;12(1):140.</a:t>
            </a:r>
          </a:p>
          <a:p>
            <a:pPr marL="514350" indent="-514350">
              <a:buAutoNum type="arabicPeriod" startAt="12"/>
            </a:pPr>
            <a:r>
              <a:rPr lang="en-US" dirty="0" err="1"/>
              <a:t>Diallo</a:t>
            </a:r>
            <a:r>
              <a:rPr lang="en-US" dirty="0"/>
              <a:t> MO, Hopkins DR, Kane MS, </a:t>
            </a:r>
            <a:r>
              <a:rPr lang="en-US" dirty="0" err="1"/>
              <a:t>Niandou</a:t>
            </a:r>
            <a:r>
              <a:rPr lang="en-US" dirty="0"/>
              <a:t> S, </a:t>
            </a:r>
            <a:r>
              <a:rPr lang="en-US" dirty="0" err="1"/>
              <a:t>Amadou</a:t>
            </a:r>
            <a:r>
              <a:rPr lang="en-US" dirty="0"/>
              <a:t> A, </a:t>
            </a:r>
            <a:r>
              <a:rPr lang="en-US" dirty="0" err="1"/>
              <a:t>Kadri</a:t>
            </a:r>
            <a:r>
              <a:rPr lang="en-US" dirty="0"/>
              <a:t> B, et al. Household latrine use, maintenance and acceptability in rural </a:t>
            </a:r>
            <a:r>
              <a:rPr lang="en-US" dirty="0" err="1"/>
              <a:t>Zinder</a:t>
            </a:r>
            <a:r>
              <a:rPr lang="en-US" dirty="0"/>
              <a:t>, Niger. International journal of environmental health research 2007;17(6):443-452.</a:t>
            </a:r>
          </a:p>
          <a:p>
            <a:pPr marL="514350" indent="-514350">
              <a:buAutoNum type="arabicPeriod" startAt="14"/>
            </a:pPr>
            <a:r>
              <a:rPr lang="en-US" dirty="0" err="1"/>
              <a:t>O'Loughlin</a:t>
            </a:r>
            <a:r>
              <a:rPr lang="en-US" dirty="0"/>
              <a:t> R, </a:t>
            </a:r>
            <a:r>
              <a:rPr lang="en-US" dirty="0" err="1"/>
              <a:t>Fentie</a:t>
            </a:r>
            <a:r>
              <a:rPr lang="en-US" dirty="0"/>
              <a:t> G, Flannery B, Emerson PM. Follow‐up of a low cost latrine promotion </a:t>
            </a:r>
            <a:r>
              <a:rPr lang="en-US" dirty="0" err="1"/>
              <a:t>programme</a:t>
            </a:r>
            <a:r>
              <a:rPr lang="en-US" dirty="0"/>
              <a:t> in one district of </a:t>
            </a:r>
            <a:r>
              <a:rPr lang="en-US" dirty="0" err="1"/>
              <a:t>Amhara</a:t>
            </a:r>
            <a:r>
              <a:rPr lang="en-US" dirty="0"/>
              <a:t>, Ethiopia: characteristics of early adopters and non‐adopters. Tropical Medicine &amp; International Health 2006;11(9):1406-1415.</a:t>
            </a:r>
          </a:p>
          <a:p>
            <a:pPr marL="514350" indent="-514350">
              <a:buAutoNum type="arabicPeriod" startAt="14"/>
            </a:pPr>
            <a:r>
              <a:rPr lang="en-US" dirty="0" err="1"/>
              <a:t>Akter</a:t>
            </a:r>
            <a:r>
              <a:rPr lang="en-US" dirty="0"/>
              <a:t> T, Ali AR, </a:t>
            </a:r>
            <a:r>
              <a:rPr lang="en-US" dirty="0" err="1"/>
              <a:t>Dey</a:t>
            </a:r>
            <a:r>
              <a:rPr lang="en-US" dirty="0"/>
              <a:t> NC. Transition overtime in household latrine use in rural Bangladesh: a longitudinal cohort study. BMC public health 2014;14(1):721.</a:t>
            </a:r>
          </a:p>
          <a:p>
            <a:pPr marL="514350" indent="-514350">
              <a:buAutoNum type="arabicPeriod" startAt="14"/>
            </a:pPr>
            <a:r>
              <a:rPr lang="en-US" dirty="0" err="1"/>
              <a:t>Clasen</a:t>
            </a:r>
            <a:r>
              <a:rPr lang="en-US" dirty="0"/>
              <a:t> T, </a:t>
            </a:r>
            <a:r>
              <a:rPr lang="en-US" dirty="0" err="1"/>
              <a:t>Fabini</a:t>
            </a:r>
            <a:r>
              <a:rPr lang="en-US" dirty="0"/>
              <a:t> D, </a:t>
            </a:r>
            <a:r>
              <a:rPr lang="en-US" dirty="0" err="1"/>
              <a:t>Boisson</a:t>
            </a:r>
            <a:r>
              <a:rPr lang="en-US" dirty="0"/>
              <a:t> S, </a:t>
            </a:r>
            <a:r>
              <a:rPr lang="en-US" dirty="0" err="1"/>
              <a:t>Taneja</a:t>
            </a:r>
            <a:r>
              <a:rPr lang="en-US" dirty="0"/>
              <a:t> J, Song J, </a:t>
            </a:r>
            <a:r>
              <a:rPr lang="en-US" dirty="0" err="1"/>
              <a:t>Aichinger</a:t>
            </a:r>
            <a:r>
              <a:rPr lang="en-US" dirty="0"/>
              <a:t> E, et al. Making sanitation count: Developing and testing a device for assessing latrine use in low-income settings. Environmental science &amp; technology 2012;46(6):3295-3303.</a:t>
            </a:r>
          </a:p>
          <a:p>
            <a:pPr marL="514350" indent="-514350">
              <a:buAutoNum type="arabicPeriod" startAt="15"/>
            </a:pPr>
            <a:endParaRPr lang="en-US" dirty="0"/>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normAutofit fontScale="25000" lnSpcReduction="20000"/>
          </a:bodyPr>
          <a:lstStyle/>
          <a:p>
            <a:pPr>
              <a:buNone/>
            </a:pPr>
            <a:r>
              <a:rPr lang="en-US" sz="4000" dirty="0"/>
              <a:t>17.	O'Reilly K, Louis E, Thomas E, </a:t>
            </a:r>
            <a:r>
              <a:rPr lang="en-US" sz="4000" dirty="0" err="1"/>
              <a:t>Sinha</a:t>
            </a:r>
            <a:r>
              <a:rPr lang="en-US" sz="4000" dirty="0"/>
              <a:t> A. Combining sensor monitoring and ethnography to evaluate household latrine usage in rural India. Journal of Water Sanitation and Hygiene for Development 2015;5(3):426-438.</a:t>
            </a:r>
          </a:p>
          <a:p>
            <a:pPr>
              <a:buNone/>
            </a:pPr>
            <a:r>
              <a:rPr lang="en-US" sz="4000" dirty="0"/>
              <a:t>18.	Banda K, </a:t>
            </a:r>
            <a:r>
              <a:rPr lang="en-US" sz="4000" dirty="0" err="1"/>
              <a:t>Sarkar</a:t>
            </a:r>
            <a:r>
              <a:rPr lang="en-US" sz="4000" dirty="0"/>
              <a:t> R, </a:t>
            </a:r>
            <a:r>
              <a:rPr lang="en-US" sz="4000" dirty="0" err="1"/>
              <a:t>Gopal</a:t>
            </a:r>
            <a:r>
              <a:rPr lang="en-US" sz="4000" dirty="0"/>
              <a:t> S, </a:t>
            </a:r>
            <a:r>
              <a:rPr lang="en-US" sz="4000" dirty="0" err="1"/>
              <a:t>Govindarajan</a:t>
            </a:r>
            <a:r>
              <a:rPr lang="en-US" sz="4000" dirty="0"/>
              <a:t> J, </a:t>
            </a:r>
            <a:r>
              <a:rPr lang="en-US" sz="4000" dirty="0" err="1"/>
              <a:t>Harijan</a:t>
            </a:r>
            <a:r>
              <a:rPr lang="en-US" sz="4000" dirty="0"/>
              <a:t> BB, </a:t>
            </a:r>
            <a:r>
              <a:rPr lang="en-US" sz="4000" dirty="0" err="1"/>
              <a:t>Jeyakumar</a:t>
            </a:r>
            <a:r>
              <a:rPr lang="en-US" sz="4000" dirty="0"/>
              <a:t> MB, et al. Water handling, sanitation and defecation practices in rural southern India: a knowledge, attitudes and practices study. Transactions of the royal society of tropical medicine and hygiene 2007;101(11):1124-1130.</a:t>
            </a:r>
          </a:p>
          <a:p>
            <a:pPr>
              <a:buNone/>
            </a:pPr>
            <a:r>
              <a:rPr lang="en-US" sz="4000" dirty="0"/>
              <a:t>19.	</a:t>
            </a:r>
            <a:r>
              <a:rPr lang="en-US" sz="4000" dirty="0" err="1"/>
              <a:t>Boisson</a:t>
            </a:r>
            <a:r>
              <a:rPr lang="en-US" sz="4000" dirty="0"/>
              <a:t> S, </a:t>
            </a:r>
            <a:r>
              <a:rPr lang="en-US" sz="4000" dirty="0" err="1"/>
              <a:t>Sosai</a:t>
            </a:r>
            <a:r>
              <a:rPr lang="en-US" sz="4000" dirty="0"/>
              <a:t> P, Ray S, </a:t>
            </a:r>
            <a:r>
              <a:rPr lang="en-US" sz="4000" dirty="0" err="1"/>
              <a:t>Routray</a:t>
            </a:r>
            <a:r>
              <a:rPr lang="en-US" sz="4000" dirty="0"/>
              <a:t> P, </a:t>
            </a:r>
            <a:r>
              <a:rPr lang="en-US" sz="4000" dirty="0" err="1"/>
              <a:t>Torondel</a:t>
            </a:r>
            <a:r>
              <a:rPr lang="en-US" sz="4000" dirty="0"/>
              <a:t> B, Schmidt W-P, et al. Promoting latrine construction and use in rural villages practicing open defecation: process evaluation in connection with a </a:t>
            </a:r>
            <a:r>
              <a:rPr lang="en-US" sz="4000" dirty="0" err="1"/>
              <a:t>randomised</a:t>
            </a:r>
            <a:r>
              <a:rPr lang="en-US" sz="4000" dirty="0"/>
              <a:t> controlled trial in Orissa, India. BMC research notes 2014;7(1):486.</a:t>
            </a:r>
          </a:p>
          <a:p>
            <a:pPr>
              <a:buNone/>
            </a:pPr>
            <a:r>
              <a:rPr lang="en-US" sz="4000" dirty="0"/>
              <a:t>20.	</a:t>
            </a:r>
            <a:r>
              <a:rPr lang="en-US" sz="4000" dirty="0" err="1"/>
              <a:t>Patil</a:t>
            </a:r>
            <a:r>
              <a:rPr lang="en-US" sz="4000" dirty="0"/>
              <a:t> S, Arnold B, Salvatore A, </a:t>
            </a:r>
            <a:r>
              <a:rPr lang="en-US" sz="4000" dirty="0" err="1"/>
              <a:t>Briceno</a:t>
            </a:r>
            <a:r>
              <a:rPr lang="en-US" sz="4000" dirty="0"/>
              <a:t> B, </a:t>
            </a:r>
            <a:r>
              <a:rPr lang="en-US" sz="4000" dirty="0" err="1"/>
              <a:t>Colford</a:t>
            </a:r>
            <a:r>
              <a:rPr lang="en-US" sz="4000" dirty="0"/>
              <a:t> </a:t>
            </a:r>
            <a:r>
              <a:rPr lang="en-US" sz="4000" dirty="0" err="1"/>
              <a:t>Jr</a:t>
            </a:r>
            <a:r>
              <a:rPr lang="en-US" sz="4000" dirty="0"/>
              <a:t> JM, </a:t>
            </a:r>
            <a:r>
              <a:rPr lang="en-US" sz="4000" dirty="0" err="1"/>
              <a:t>Gertler</a:t>
            </a:r>
            <a:r>
              <a:rPr lang="en-US" sz="4000" dirty="0"/>
              <a:t> PJ. A randomized, controlled study of a rural sanitation behavior change program in Madhya Pradesh, India. World Bank Policy Research Working Paper 2013(6702).</a:t>
            </a:r>
          </a:p>
          <a:p>
            <a:pPr>
              <a:buNone/>
            </a:pPr>
            <a:r>
              <a:rPr lang="en-US" sz="4000" dirty="0"/>
              <a:t>21.	Rodgers AF, </a:t>
            </a:r>
            <a:r>
              <a:rPr lang="en-US" sz="4000" dirty="0" err="1"/>
              <a:t>Ajono</a:t>
            </a:r>
            <a:r>
              <a:rPr lang="en-US" sz="4000" dirty="0"/>
              <a:t> LA, </a:t>
            </a:r>
            <a:r>
              <a:rPr lang="en-US" sz="4000" dirty="0" err="1"/>
              <a:t>Gyapong</a:t>
            </a:r>
            <a:r>
              <a:rPr lang="en-US" sz="4000" dirty="0"/>
              <a:t> JO, Hagan M, Emerson PM. Characteristics of latrine promotion participants and non‐participants; inspection of latrines; and perceptions of household latrines in Northern Ghana. Tropical Medicine &amp; International Health 2007;12(6):772-782.</a:t>
            </a:r>
          </a:p>
          <a:p>
            <a:pPr>
              <a:buNone/>
            </a:pPr>
            <a:r>
              <a:rPr lang="en-US" sz="4000" dirty="0"/>
              <a:t>22.	WaterAid. Scaling up sanitation in Chhattisgarh through advocacy and community approach. 2015.</a:t>
            </a:r>
          </a:p>
          <a:p>
            <a:pPr>
              <a:buNone/>
            </a:pPr>
            <a:r>
              <a:rPr lang="en-US" sz="4000" dirty="0"/>
              <a:t>23.	Dittmer A. Towards Total Sanitation: Socio-cultural barriers and triggers to total sanitation in West Africa. WaterAid report 2009:12.</a:t>
            </a:r>
          </a:p>
          <a:p>
            <a:pPr>
              <a:buNone/>
            </a:pPr>
            <a:r>
              <a:rPr lang="en-US" sz="4000" dirty="0"/>
              <a:t>24.	</a:t>
            </a:r>
            <a:r>
              <a:rPr lang="en-US" sz="4000" dirty="0" err="1"/>
              <a:t>Günther</a:t>
            </a:r>
            <a:r>
              <a:rPr lang="en-US" sz="4000" dirty="0"/>
              <a:t> I, </a:t>
            </a:r>
            <a:r>
              <a:rPr lang="en-US" sz="4000" dirty="0" err="1"/>
              <a:t>Niwagaba</a:t>
            </a:r>
            <a:r>
              <a:rPr lang="en-US" sz="4000" dirty="0"/>
              <a:t> CB, </a:t>
            </a:r>
            <a:r>
              <a:rPr lang="en-US" sz="4000" dirty="0" err="1"/>
              <a:t>Lüthi</a:t>
            </a:r>
            <a:r>
              <a:rPr lang="en-US" sz="4000" dirty="0"/>
              <a:t> C, Horst A, </a:t>
            </a:r>
            <a:r>
              <a:rPr lang="en-US" sz="4000" dirty="0" err="1"/>
              <a:t>Mosler</a:t>
            </a:r>
            <a:r>
              <a:rPr lang="en-US" sz="4000" dirty="0"/>
              <a:t> H-J, </a:t>
            </a:r>
            <a:r>
              <a:rPr lang="en-US" sz="4000" dirty="0" err="1"/>
              <a:t>Tumwebaze</a:t>
            </a:r>
            <a:r>
              <a:rPr lang="en-US" sz="4000" dirty="0"/>
              <a:t> IK. When is shared sanitation improved sanitation?-The correlation between number of users and toilet hygiene. 2012.</a:t>
            </a:r>
          </a:p>
          <a:p>
            <a:pPr>
              <a:buNone/>
            </a:pPr>
            <a:r>
              <a:rPr lang="en-US" sz="4000" dirty="0"/>
              <a:t>25.	Nelson KB, </a:t>
            </a:r>
            <a:r>
              <a:rPr lang="en-US" sz="4000" dirty="0" err="1"/>
              <a:t>Karver</a:t>
            </a:r>
            <a:r>
              <a:rPr lang="en-US" sz="4000" dirty="0"/>
              <a:t> J, </a:t>
            </a:r>
            <a:r>
              <a:rPr lang="en-US" sz="4000" dirty="0" err="1"/>
              <a:t>Kullman</a:t>
            </a:r>
            <a:r>
              <a:rPr lang="en-US" sz="4000" dirty="0"/>
              <a:t> C, Graham JP. User perceptions of shared sanitation among rural households in Indonesia and Bangladesh. 2014.</a:t>
            </a:r>
          </a:p>
          <a:p>
            <a:pPr>
              <a:buNone/>
            </a:pPr>
            <a:r>
              <a:rPr lang="en-US" sz="4000" dirty="0"/>
              <a:t>26.	</a:t>
            </a:r>
            <a:r>
              <a:rPr lang="en-US" sz="4000" dirty="0" err="1"/>
              <a:t>Thys</a:t>
            </a:r>
            <a:r>
              <a:rPr lang="en-US" sz="4000" dirty="0"/>
              <a:t> S, </a:t>
            </a:r>
            <a:r>
              <a:rPr lang="en-US" sz="4000" dirty="0" err="1"/>
              <a:t>Mwape</a:t>
            </a:r>
            <a:r>
              <a:rPr lang="en-US" sz="4000" dirty="0"/>
              <a:t> KE, </a:t>
            </a:r>
            <a:r>
              <a:rPr lang="en-US" sz="4000" dirty="0" err="1"/>
              <a:t>Lefèvre</a:t>
            </a:r>
            <a:r>
              <a:rPr lang="en-US" sz="4000" dirty="0"/>
              <a:t> P, </a:t>
            </a:r>
            <a:r>
              <a:rPr lang="en-US" sz="4000" dirty="0" err="1"/>
              <a:t>Dorny</a:t>
            </a:r>
            <a:r>
              <a:rPr lang="en-US" sz="4000" dirty="0"/>
              <a:t> P, </a:t>
            </a:r>
            <a:r>
              <a:rPr lang="en-US" sz="4000" dirty="0" err="1"/>
              <a:t>Marcotty</a:t>
            </a:r>
            <a:r>
              <a:rPr lang="en-US" sz="4000" dirty="0"/>
              <a:t> T, </a:t>
            </a:r>
            <a:r>
              <a:rPr lang="en-US" sz="4000" dirty="0" err="1"/>
              <a:t>Phiri</a:t>
            </a:r>
            <a:r>
              <a:rPr lang="en-US" sz="4000" dirty="0"/>
              <a:t> AM, et al. Why Latrines Are Not Used: Communities’ Perceptions and Practices Regarding Latrines in a </a:t>
            </a:r>
            <a:r>
              <a:rPr lang="en-US" sz="4000" dirty="0" err="1"/>
              <a:t>Taenia</a:t>
            </a:r>
            <a:r>
              <a:rPr lang="en-US" sz="4000" dirty="0"/>
              <a:t> </a:t>
            </a:r>
            <a:r>
              <a:rPr lang="en-US" sz="4000" dirty="0" err="1"/>
              <a:t>solium</a:t>
            </a:r>
            <a:r>
              <a:rPr lang="en-US" sz="4000" dirty="0"/>
              <a:t> Endemic Rural Area in Eastern Zambia. </a:t>
            </a:r>
            <a:r>
              <a:rPr lang="en-US" sz="4000" dirty="0" err="1"/>
              <a:t>PLoS</a:t>
            </a:r>
            <a:r>
              <a:rPr lang="en-US" sz="4000" dirty="0"/>
              <a:t> neglected tropical diseases 2015;9(3):e0003570-e0003570.</a:t>
            </a:r>
          </a:p>
          <a:p>
            <a:pPr>
              <a:buNone/>
            </a:pPr>
            <a:r>
              <a:rPr lang="en-US" sz="4000" dirty="0"/>
              <a:t>27.	</a:t>
            </a:r>
            <a:r>
              <a:rPr lang="en-US" sz="4000" dirty="0" err="1"/>
              <a:t>Seidu</a:t>
            </a:r>
            <a:r>
              <a:rPr lang="en-US" sz="4000" dirty="0"/>
              <a:t> A OM, </a:t>
            </a:r>
            <a:r>
              <a:rPr lang="en-US" sz="4000" dirty="0" err="1"/>
              <a:t>Musah</a:t>
            </a:r>
            <a:r>
              <a:rPr lang="en-US" sz="4000" dirty="0"/>
              <a:t> I, </a:t>
            </a:r>
            <a:r>
              <a:rPr lang="en-US" sz="4000" dirty="0" err="1"/>
              <a:t>Dabire</a:t>
            </a:r>
            <a:r>
              <a:rPr lang="en-US" sz="4000" dirty="0"/>
              <a:t> L. Abandoning open defecation: comparison and adaptation of social change dynamics.</a:t>
            </a:r>
          </a:p>
          <a:p>
            <a:pPr>
              <a:buNone/>
            </a:pPr>
            <a:r>
              <a:rPr lang="en-US" sz="4000" dirty="0"/>
              <a:t>28.	</a:t>
            </a:r>
            <a:r>
              <a:rPr lang="en-US" sz="4000" dirty="0" err="1"/>
              <a:t>Dreibelbis</a:t>
            </a:r>
            <a:r>
              <a:rPr lang="en-US" sz="4000" dirty="0"/>
              <a:t> R, Jenkins M, Chase RP, </a:t>
            </a:r>
            <a:r>
              <a:rPr lang="en-US" sz="4000" dirty="0" err="1"/>
              <a:t>Torondel</a:t>
            </a:r>
            <a:r>
              <a:rPr lang="en-US" sz="4000" dirty="0"/>
              <a:t> B, </a:t>
            </a:r>
            <a:r>
              <a:rPr lang="en-US" sz="4000" dirty="0" err="1"/>
              <a:t>Routray</a:t>
            </a:r>
            <a:r>
              <a:rPr lang="en-US" sz="4000" dirty="0"/>
              <a:t> P, </a:t>
            </a:r>
            <a:r>
              <a:rPr lang="en-US" sz="4000" dirty="0" err="1"/>
              <a:t>Boisson</a:t>
            </a:r>
            <a:r>
              <a:rPr lang="en-US" sz="4000" dirty="0"/>
              <a:t> S, et al. Development of a Multi-dimensional Scale to Assess Attitudinal Determinants of Sanitation Uptake and Use. Environmental science &amp; technology 2015.</a:t>
            </a:r>
          </a:p>
          <a:p>
            <a:pPr>
              <a:buNone/>
            </a:pPr>
            <a:r>
              <a:rPr lang="en-US" sz="4000" dirty="0"/>
              <a:t>29.	</a:t>
            </a:r>
            <a:r>
              <a:rPr lang="en-US" sz="4000" dirty="0" err="1"/>
              <a:t>Dyalchand</a:t>
            </a:r>
            <a:r>
              <a:rPr lang="en-US" sz="4000" dirty="0"/>
              <a:t> A, </a:t>
            </a:r>
            <a:r>
              <a:rPr lang="en-US" sz="4000" dirty="0" err="1"/>
              <a:t>Khale</a:t>
            </a:r>
            <a:r>
              <a:rPr lang="en-US" sz="4000" dirty="0"/>
              <a:t> M, </a:t>
            </a:r>
            <a:r>
              <a:rPr lang="en-US" sz="4000" dirty="0" err="1"/>
              <a:t>Vasudevan</a:t>
            </a:r>
            <a:r>
              <a:rPr lang="en-US" sz="4000" dirty="0"/>
              <a:t> S, Kale N. What Communication and Institutional Arrangements Influence Sanitation Related Social Norms in Rural India? L. Mehta and S. </a:t>
            </a:r>
            <a:r>
              <a:rPr lang="en-US" sz="4000" dirty="0" err="1"/>
              <a:t>Movik</a:t>
            </a:r>
            <a:r>
              <a:rPr lang="en-US" sz="4000" dirty="0"/>
              <a:t> Shit Matters: The Potential of Community-Led Total Sanitation London, Practical Action 2013.</a:t>
            </a:r>
          </a:p>
          <a:p>
            <a:pPr>
              <a:buNone/>
            </a:pPr>
            <a:r>
              <a:rPr lang="en-US" sz="4000" dirty="0"/>
              <a:t>30.	Jenkins MW, Curtis V. Achieving the ‘good life’: Why some people want latrines in rural Benin. Social science &amp; medicine 2005;61(11):2446-2459.</a:t>
            </a:r>
          </a:p>
          <a:p>
            <a:pPr>
              <a:buNone/>
            </a:pPr>
            <a:r>
              <a:rPr lang="en-US" sz="4000" dirty="0"/>
              <a:t>31.	Salvatore AL, </a:t>
            </a:r>
            <a:r>
              <a:rPr lang="en-US" sz="4000" dirty="0" err="1"/>
              <a:t>Patil</a:t>
            </a:r>
            <a:r>
              <a:rPr lang="en-US" sz="4000" dirty="0"/>
              <a:t> SR. Scaling up rural sanitation: findings from the impact evaluation baseline survey in Madhya Pradesh, India. 2011.</a:t>
            </a:r>
          </a:p>
          <a:p>
            <a:pPr>
              <a:buNone/>
            </a:pPr>
            <a:r>
              <a:rPr lang="en-US" sz="4000" dirty="0"/>
              <a:t>32.	</a:t>
            </a:r>
            <a:r>
              <a:rPr lang="en-US" sz="4000" dirty="0" err="1"/>
              <a:t>Wandera</a:t>
            </a:r>
            <a:r>
              <a:rPr lang="en-US" sz="4000" dirty="0"/>
              <a:t> J TZ, </a:t>
            </a:r>
            <a:r>
              <a:rPr lang="en-US" sz="4000" dirty="0" err="1"/>
              <a:t>Tamiru</a:t>
            </a:r>
            <a:r>
              <a:rPr lang="en-US" sz="4000" dirty="0"/>
              <a:t> S, </a:t>
            </a:r>
            <a:r>
              <a:rPr lang="en-US" sz="4000" dirty="0" err="1"/>
              <a:t>Getachew</a:t>
            </a:r>
            <a:r>
              <a:rPr lang="en-US" sz="4000" dirty="0"/>
              <a:t> F, </a:t>
            </a:r>
            <a:r>
              <a:rPr lang="en-US" sz="4000" dirty="0" err="1"/>
              <a:t>Kitaba</a:t>
            </a:r>
            <a:r>
              <a:rPr lang="en-US" sz="4000" dirty="0"/>
              <a:t> A. The tragedy in school latrine conditions and use: a wake up call for clear responsibility and accountability. 2009.</a:t>
            </a:r>
          </a:p>
          <a:p>
            <a:pPr>
              <a:buNone/>
            </a:pPr>
            <a:r>
              <a:rPr lang="en-US" sz="4000" dirty="0"/>
              <a:t>33.	Coffey D GA, </a:t>
            </a:r>
            <a:r>
              <a:rPr lang="en-US" sz="4000" dirty="0" err="1"/>
              <a:t>Hathi</a:t>
            </a:r>
            <a:r>
              <a:rPr lang="en-US" sz="4000" dirty="0"/>
              <a:t> P, </a:t>
            </a:r>
            <a:r>
              <a:rPr lang="en-US" sz="4000" dirty="0" err="1"/>
              <a:t>Khurana</a:t>
            </a:r>
            <a:r>
              <a:rPr lang="en-US" sz="4000" dirty="0"/>
              <a:t> N, Spears D, </a:t>
            </a:r>
            <a:r>
              <a:rPr lang="en-US" sz="4000" dirty="0" err="1"/>
              <a:t>Srivastav</a:t>
            </a:r>
            <a:r>
              <a:rPr lang="en-US" sz="4000" dirty="0"/>
              <a:t> N, </a:t>
            </a:r>
            <a:r>
              <a:rPr lang="en-US" sz="4000" dirty="0" err="1"/>
              <a:t>Vyas</a:t>
            </a:r>
            <a:r>
              <a:rPr lang="en-US" sz="4000" dirty="0"/>
              <a:t> S. The puzzle of widespread open defecation in rural India: Evidence from new qualitative and quantitative data. RICE Institute Working Paper 2015.</a:t>
            </a:r>
          </a:p>
          <a:p>
            <a:pPr>
              <a:buNone/>
            </a:pPr>
            <a:r>
              <a:rPr lang="en-US" sz="4000" dirty="0"/>
              <a:t>34.	</a:t>
            </a:r>
            <a:r>
              <a:rPr lang="en-US" sz="4000" dirty="0" err="1"/>
              <a:t>Majorin</a:t>
            </a:r>
            <a:r>
              <a:rPr lang="en-US" sz="4000" dirty="0"/>
              <a:t> F, Freeman MC, Barnard S, </a:t>
            </a:r>
            <a:r>
              <a:rPr lang="en-US" sz="4000" dirty="0" err="1"/>
              <a:t>Routray</a:t>
            </a:r>
            <a:r>
              <a:rPr lang="en-US" sz="4000" dirty="0"/>
              <a:t> P, </a:t>
            </a:r>
            <a:r>
              <a:rPr lang="en-US" sz="4000" dirty="0" err="1"/>
              <a:t>Boisson</a:t>
            </a:r>
            <a:r>
              <a:rPr lang="en-US" sz="4000" dirty="0"/>
              <a:t> S, </a:t>
            </a:r>
            <a:r>
              <a:rPr lang="en-US" sz="4000" dirty="0" err="1"/>
              <a:t>Clasen</a:t>
            </a:r>
            <a:r>
              <a:rPr lang="en-US" sz="4000" dirty="0"/>
              <a:t> T. Child feces disposal practices in rural Orissa: a cross sectional study. 2014.</a:t>
            </a:r>
          </a:p>
          <a:p>
            <a:pPr>
              <a:buNone/>
            </a:pPr>
            <a:r>
              <a:rPr lang="en-US" sz="4000" dirty="0"/>
              <a:t>35.	Yeager BA, </a:t>
            </a:r>
            <a:r>
              <a:rPr lang="en-US" sz="4000" dirty="0" err="1"/>
              <a:t>Huttly</a:t>
            </a:r>
            <a:r>
              <a:rPr lang="en-US" sz="4000" dirty="0"/>
              <a:t> SR, </a:t>
            </a:r>
            <a:r>
              <a:rPr lang="en-US" sz="4000" dirty="0" err="1"/>
              <a:t>Bartolini</a:t>
            </a:r>
            <a:r>
              <a:rPr lang="en-US" sz="4000" dirty="0"/>
              <a:t> R, Rojas M, </a:t>
            </a:r>
            <a:r>
              <a:rPr lang="en-US" sz="4000" dirty="0" err="1"/>
              <a:t>Lanata</a:t>
            </a:r>
            <a:r>
              <a:rPr lang="en-US" sz="4000" dirty="0"/>
              <a:t> CF. Defecation practices of young children in a Peruvian shanty town. Social science &amp; medicine 1999;49(4):531-541.</a:t>
            </a:r>
          </a:p>
          <a:p>
            <a:pPr>
              <a:buNone/>
            </a:pPr>
            <a:r>
              <a:rPr lang="en-US" sz="4000" dirty="0"/>
              <a:t>36.	</a:t>
            </a:r>
            <a:r>
              <a:rPr lang="en-US" sz="4000" dirty="0" err="1"/>
              <a:t>Guiteras</a:t>
            </a:r>
            <a:r>
              <a:rPr lang="en-US" sz="4000" dirty="0"/>
              <a:t> R, </a:t>
            </a:r>
            <a:r>
              <a:rPr lang="en-US" sz="4000" dirty="0" err="1"/>
              <a:t>Levinsohn</a:t>
            </a:r>
            <a:r>
              <a:rPr lang="en-US" sz="4000" dirty="0"/>
              <a:t> J, </a:t>
            </a:r>
            <a:r>
              <a:rPr lang="en-US" sz="4000" dirty="0" err="1"/>
              <a:t>Mobarak</a:t>
            </a:r>
            <a:r>
              <a:rPr lang="en-US" sz="4000" dirty="0"/>
              <a:t> AM. Encouraging sanitation investment in the developing world: A cluster-randomized trial. Science 2015;348(6237):903-906.</a:t>
            </a:r>
          </a:p>
          <a:p>
            <a:pPr>
              <a:buNone/>
            </a:pPr>
            <a:r>
              <a:rPr lang="en-US" sz="4000" dirty="0"/>
              <a:t>37.	</a:t>
            </a:r>
            <a:r>
              <a:rPr lang="en-US" sz="4000" dirty="0" err="1"/>
              <a:t>Pattanayak</a:t>
            </a:r>
            <a:r>
              <a:rPr lang="en-US" sz="4000" dirty="0"/>
              <a:t> SK, Yang J-C, Dickinson KL, </a:t>
            </a:r>
            <a:r>
              <a:rPr lang="en-US" sz="4000" dirty="0" err="1"/>
              <a:t>Poulos</a:t>
            </a:r>
            <a:r>
              <a:rPr lang="en-US" sz="4000" dirty="0"/>
              <a:t> C, </a:t>
            </a:r>
            <a:r>
              <a:rPr lang="en-US" sz="4000" dirty="0" err="1"/>
              <a:t>Patil</a:t>
            </a:r>
            <a:r>
              <a:rPr lang="en-US" sz="4000" dirty="0"/>
              <a:t> SR, </a:t>
            </a:r>
            <a:r>
              <a:rPr lang="en-US" sz="4000" dirty="0" err="1"/>
              <a:t>Mallick</a:t>
            </a:r>
            <a:r>
              <a:rPr lang="en-US" sz="4000" dirty="0"/>
              <a:t> RK, et al. Shame or subsidy revisited: social mobilization for sanitation in Orissa, India. Bulletin of the World Health Organization 2009;87(8):580-587.</a:t>
            </a:r>
          </a:p>
          <a:p>
            <a:pPr>
              <a:buNone/>
            </a:pPr>
            <a:r>
              <a:rPr lang="en-US" sz="4000" dirty="0"/>
              <a:t>38.	</a:t>
            </a:r>
            <a:r>
              <a:rPr lang="en-US" sz="4000" dirty="0" err="1"/>
              <a:t>Cairncross</a:t>
            </a:r>
            <a:r>
              <a:rPr lang="en-US" sz="4000" dirty="0"/>
              <a:t> S. The case for marketing sanitation. WSP-AF (Water and Sanitation Program for Africa) Field Notes, Nairobi, Kenya, digitally available at: </a:t>
            </a:r>
            <a:r>
              <a:rPr lang="en-US" sz="4000" u="sng" dirty="0">
                <a:hlinkClick r:id="rId2"/>
              </a:rPr>
              <a:t>http://www</a:t>
            </a:r>
            <a:r>
              <a:rPr lang="en-US" sz="4000" dirty="0"/>
              <a:t>. </a:t>
            </a:r>
            <a:r>
              <a:rPr lang="en-US" sz="4000" dirty="0" err="1"/>
              <a:t>wsp</a:t>
            </a:r>
            <a:r>
              <a:rPr lang="en-US" sz="4000" dirty="0"/>
              <a:t>. org/publications/</a:t>
            </a:r>
            <a:r>
              <a:rPr lang="en-US" sz="4000" dirty="0" err="1"/>
              <a:t>af_marketing</a:t>
            </a:r>
            <a:r>
              <a:rPr lang="en-US" sz="4000" dirty="0"/>
              <a:t>. </a:t>
            </a:r>
            <a:r>
              <a:rPr lang="en-US" sz="4000" dirty="0" err="1"/>
              <a:t>pdf</a:t>
            </a:r>
            <a:r>
              <a:rPr lang="en-US" sz="4000" dirty="0"/>
              <a:t> 2004.</a:t>
            </a:r>
          </a:p>
          <a:p>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Knowledge</a:t>
            </a:r>
          </a:p>
        </p:txBody>
      </p:sp>
      <p:cxnSp>
        <p:nvCxnSpPr>
          <p:cNvPr id="6" name="Straight Arrow Connector 5"/>
          <p:cNvCxnSpPr>
            <a:stCxn id="4" idx="3"/>
            <a:endCxn id="7" idx="1"/>
          </p:cNvCxnSpPr>
          <p:nvPr/>
        </p:nvCxnSpPr>
        <p:spPr>
          <a:xfrm>
            <a:off x="2170176" y="3779837"/>
            <a:ext cx="141122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58140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Attitudes</a:t>
            </a:r>
          </a:p>
        </p:txBody>
      </p:sp>
      <p:cxnSp>
        <p:nvCxnSpPr>
          <p:cNvPr id="9" name="Straight Arrow Connector 8"/>
          <p:cNvCxnSpPr>
            <a:stCxn id="7" idx="3"/>
            <a:endCxn id="11" idx="1"/>
          </p:cNvCxnSpPr>
          <p:nvPr/>
        </p:nvCxnSpPr>
        <p:spPr>
          <a:xfrm>
            <a:off x="5218176" y="3779837"/>
            <a:ext cx="13693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87490" y="33226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Behavior</a:t>
            </a:r>
          </a:p>
        </p:txBody>
      </p:sp>
      <p:sp>
        <p:nvSpPr>
          <p:cNvPr id="13" name="Rounded Rectangle 12"/>
          <p:cNvSpPr/>
          <p:nvPr/>
        </p:nvSpPr>
        <p:spPr>
          <a:xfrm>
            <a:off x="6587490" y="16462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Social Norms</a:t>
            </a:r>
          </a:p>
        </p:txBody>
      </p:sp>
      <p:cxnSp>
        <p:nvCxnSpPr>
          <p:cNvPr id="14" name="Straight Arrow Connector 13"/>
          <p:cNvCxnSpPr>
            <a:stCxn id="13" idx="2"/>
            <a:endCxn id="11" idx="0"/>
          </p:cNvCxnSpPr>
          <p:nvPr/>
        </p:nvCxnSpPr>
        <p:spPr>
          <a:xfrm>
            <a:off x="7405878" y="2560637"/>
            <a:ext cx="0"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587490" y="4999037"/>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Habits</a:t>
            </a:r>
          </a:p>
        </p:txBody>
      </p:sp>
      <p:cxnSp>
        <p:nvCxnSpPr>
          <p:cNvPr id="21" name="Straight Arrow Connector 20"/>
          <p:cNvCxnSpPr>
            <a:stCxn id="19" idx="0"/>
            <a:endCxn id="11" idx="2"/>
          </p:cNvCxnSpPr>
          <p:nvPr/>
        </p:nvCxnSpPr>
        <p:spPr>
          <a:xfrm flipV="1">
            <a:off x="7405878" y="4237037"/>
            <a:ext cx="0"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itle 32"/>
          <p:cNvSpPr>
            <a:spLocks noGrp="1"/>
          </p:cNvSpPr>
          <p:nvPr>
            <p:ph type="title"/>
          </p:nvPr>
        </p:nvSpPr>
        <p:spPr/>
        <p:txBody>
          <a:bodyPr>
            <a:normAutofit/>
          </a:bodyPr>
          <a:lstStyle/>
          <a:p>
            <a:r>
              <a:rPr lang="en-US" dirty="0"/>
              <a:t>A less simplified theory of change</a:t>
            </a:r>
          </a:p>
        </p:txBody>
      </p:sp>
      <p:sp>
        <p:nvSpPr>
          <p:cNvPr id="35" name="Rounded Rectangle 34"/>
          <p:cNvSpPr/>
          <p:nvPr/>
        </p:nvSpPr>
        <p:spPr>
          <a:xfrm>
            <a:off x="437388" y="5456237"/>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Intervention A</a:t>
            </a:r>
          </a:p>
        </p:txBody>
      </p:sp>
      <p:sp>
        <p:nvSpPr>
          <p:cNvPr id="39" name="Rounded Rectangle 38"/>
          <p:cNvSpPr/>
          <p:nvPr/>
        </p:nvSpPr>
        <p:spPr>
          <a:xfrm>
            <a:off x="3485388" y="1836737"/>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Intervention B</a:t>
            </a:r>
          </a:p>
        </p:txBody>
      </p:sp>
      <p:cxnSp>
        <p:nvCxnSpPr>
          <p:cNvPr id="43" name="Straight Arrow Connector 42"/>
          <p:cNvCxnSpPr>
            <a:stCxn id="35" idx="0"/>
            <a:endCxn id="4" idx="2"/>
          </p:cNvCxnSpPr>
          <p:nvPr/>
        </p:nvCxnSpPr>
        <p:spPr>
          <a:xfrm flipV="1">
            <a:off x="1351788" y="4237037"/>
            <a:ext cx="0" cy="1219200"/>
          </a:xfrm>
          <a:prstGeom prst="straightConnector1">
            <a:avLst/>
          </a:prstGeom>
          <a:ln w="57150">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stCxn id="39" idx="3"/>
            <a:endCxn id="13" idx="1"/>
          </p:cNvCxnSpPr>
          <p:nvPr/>
        </p:nvCxnSpPr>
        <p:spPr>
          <a:xfrm>
            <a:off x="5314188" y="2103437"/>
            <a:ext cx="1273302" cy="0"/>
          </a:xfrm>
          <a:prstGeom prst="straightConnector1">
            <a:avLst/>
          </a:prstGeom>
          <a:ln w="57150">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7" idx="3"/>
            <a:endCxn id="13" idx="1"/>
          </p:cNvCxnSpPr>
          <p:nvPr/>
        </p:nvCxnSpPr>
        <p:spPr>
          <a:xfrm flipV="1">
            <a:off x="5218176" y="2103437"/>
            <a:ext cx="1369314" cy="167640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9" idx="2"/>
            <a:endCxn id="7" idx="0"/>
          </p:cNvCxnSpPr>
          <p:nvPr/>
        </p:nvCxnSpPr>
        <p:spPr>
          <a:xfrm>
            <a:off x="4399788" y="2370137"/>
            <a:ext cx="0" cy="952500"/>
          </a:xfrm>
          <a:prstGeom prst="straightConnector1">
            <a:avLst/>
          </a:prstGeom>
          <a:ln w="57150">
            <a:prstDash val="sysDot"/>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55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Typical focus likely on the health benefits of latrine use</a:t>
            </a:r>
          </a:p>
          <a:p>
            <a:endParaRPr lang="en-US" dirty="0"/>
          </a:p>
          <a:p>
            <a:r>
              <a:rPr lang="en-US" dirty="0"/>
              <a:t>Data collection method: Questionnaires</a:t>
            </a:r>
          </a:p>
          <a:p>
            <a:endParaRPr lang="en-US" dirty="0"/>
          </a:p>
          <a:p>
            <a:r>
              <a:rPr lang="en-US" dirty="0"/>
              <a:t>For handwashing behavior (and many other socially desirable behaviors), knowing that it is important to wash hands does not translate to use</a:t>
            </a:r>
          </a:p>
          <a:p>
            <a:pPr lvl="1"/>
            <a:endParaRPr lang="en-US" dirty="0"/>
          </a:p>
        </p:txBody>
      </p:sp>
      <p:sp>
        <p:nvSpPr>
          <p:cNvPr id="4" name="Rounded Rectangle 3"/>
          <p:cNvSpPr/>
          <p:nvPr/>
        </p:nvSpPr>
        <p:spPr>
          <a:xfrm>
            <a:off x="76200" y="137319"/>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Knowledge</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6400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Typical focus on benefits and barriers to latrine use</a:t>
            </a:r>
          </a:p>
          <a:p>
            <a:endParaRPr lang="en-US" dirty="0"/>
          </a:p>
          <a:p>
            <a:r>
              <a:rPr lang="en-US" dirty="0"/>
              <a:t>Data collection method: while often reliant on questionnaires, may be better addressed using qualitative methods</a:t>
            </a:r>
          </a:p>
        </p:txBody>
      </p:sp>
      <p:sp>
        <p:nvSpPr>
          <p:cNvPr id="4" name="Rounded Rectangle 3"/>
          <p:cNvSpPr/>
          <p:nvPr/>
        </p:nvSpPr>
        <p:spPr>
          <a:xfrm>
            <a:off x="76200" y="92076"/>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Attitudes</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04757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a:t>Simply (very simply): our expectations of ourselves and others, and their expectations of us</a:t>
            </a:r>
          </a:p>
          <a:p>
            <a:pPr lvl="1"/>
            <a:endParaRPr lang="en-US" dirty="0"/>
          </a:p>
          <a:p>
            <a:r>
              <a:rPr lang="en-US" dirty="0"/>
              <a:t>Need for validated measures of social norms for sanitation </a:t>
            </a:r>
          </a:p>
          <a:p>
            <a:pPr lvl="1"/>
            <a:r>
              <a:rPr lang="en-US" dirty="0"/>
              <a:t>How do norms change from before to after a sanitation intervention is applied?</a:t>
            </a:r>
          </a:p>
          <a:p>
            <a:pPr lvl="1"/>
            <a:r>
              <a:rPr lang="en-US" dirty="0"/>
              <a:t>How sustained are norms changes months or years after a sanitation intervention?</a:t>
            </a:r>
          </a:p>
          <a:p>
            <a:pPr lvl="1"/>
            <a:endParaRPr lang="en-US" dirty="0"/>
          </a:p>
          <a:p>
            <a:r>
              <a:rPr lang="en-US" dirty="0"/>
              <a:t>University at Buffalo (R. Muldoon) drafted a set of proposed questions to measure social norms</a:t>
            </a:r>
          </a:p>
          <a:p>
            <a:pPr lvl="1"/>
            <a:r>
              <a:rPr lang="en-US" dirty="0"/>
              <a:t>Latrine use</a:t>
            </a:r>
          </a:p>
          <a:p>
            <a:pPr lvl="1"/>
            <a:r>
              <a:rPr lang="en-US" dirty="0"/>
              <a:t>Latrine maintenance</a:t>
            </a:r>
          </a:p>
        </p:txBody>
      </p:sp>
      <p:sp>
        <p:nvSpPr>
          <p:cNvPr id="4" name="Rounded Rectangle 3"/>
          <p:cNvSpPr/>
          <p:nvPr/>
        </p:nvSpPr>
        <p:spPr>
          <a:xfrm>
            <a:off x="76200" y="84456"/>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Social Norms</a:t>
            </a:r>
          </a:p>
        </p:txBody>
      </p:sp>
    </p:spTree>
    <p:extLst>
      <p:ext uri="{BB962C8B-B14F-4D97-AF65-F5344CB8AC3E}">
        <p14:creationId xmlns:p14="http://schemas.microsoft.com/office/powerpoint/2010/main" val="2501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 </a:t>
            </a:r>
          </a:p>
        </p:txBody>
      </p:sp>
      <p:pic>
        <p:nvPicPr>
          <p:cNvPr id="2050" name="Picture 2"/>
          <p:cNvPicPr>
            <a:picLocks noChangeAspect="1" noChangeArrowheads="1"/>
          </p:cNvPicPr>
          <p:nvPr/>
        </p:nvPicPr>
        <p:blipFill>
          <a:blip r:embed="rId3" cstate="print"/>
          <a:srcRect l="16983" t="18750" r="18009" b="13542"/>
          <a:stretch>
            <a:fillRect/>
          </a:stretch>
        </p:blipFill>
        <p:spPr bwMode="auto">
          <a:xfrm>
            <a:off x="342900" y="1203643"/>
            <a:ext cx="8458200" cy="4953000"/>
          </a:xfrm>
          <a:prstGeom prst="rect">
            <a:avLst/>
          </a:prstGeom>
          <a:noFill/>
          <a:ln w="9525">
            <a:noFill/>
            <a:miter lim="800000"/>
            <a:headEnd/>
            <a:tailEnd/>
          </a:ln>
        </p:spPr>
      </p:pic>
      <p:sp>
        <p:nvSpPr>
          <p:cNvPr id="6" name="TextBox 5"/>
          <p:cNvSpPr txBox="1"/>
          <p:nvPr/>
        </p:nvSpPr>
        <p:spPr>
          <a:xfrm>
            <a:off x="7391400" y="6581001"/>
            <a:ext cx="1752600" cy="276999"/>
          </a:xfrm>
          <a:prstGeom prst="rect">
            <a:avLst/>
          </a:prstGeom>
          <a:noFill/>
        </p:spPr>
        <p:txBody>
          <a:bodyPr wrap="square" rtlCol="0">
            <a:spAutoFit/>
          </a:bodyPr>
          <a:lstStyle/>
          <a:p>
            <a:r>
              <a:rPr lang="en-US" sz="1200" dirty="0"/>
              <a:t>UNICEF and WHO, 2015</a:t>
            </a:r>
          </a:p>
        </p:txBody>
      </p:sp>
      <p:sp>
        <p:nvSpPr>
          <p:cNvPr id="5" name="Rounded Rectangle 4"/>
          <p:cNvSpPr/>
          <p:nvPr/>
        </p:nvSpPr>
        <p:spPr>
          <a:xfrm>
            <a:off x="76200" y="68422"/>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Behavior?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447800"/>
            <a:ext cx="4876800" cy="5029200"/>
          </a:xfrm>
        </p:spPr>
        <p:txBody>
          <a:bodyPr>
            <a:normAutofit fontScale="92500" lnSpcReduction="20000"/>
          </a:bodyPr>
          <a:lstStyle/>
          <a:p>
            <a:r>
              <a:rPr lang="en-US" dirty="0"/>
              <a:t>JMP definition reflects access, not use</a:t>
            </a:r>
          </a:p>
          <a:p>
            <a:r>
              <a:rPr lang="en-US" dirty="0"/>
              <a:t>Access </a:t>
            </a:r>
            <a:r>
              <a:rPr lang="en-US" dirty="0">
                <a:cs typeface="Times New Roman"/>
              </a:rPr>
              <a:t>≠ Use</a:t>
            </a:r>
            <a:endParaRPr lang="en-US" dirty="0"/>
          </a:p>
          <a:p>
            <a:r>
              <a:rPr lang="en-US" dirty="0">
                <a:latin typeface="+mj-lt"/>
              </a:rPr>
              <a:t>How is latrine use defined?</a:t>
            </a:r>
          </a:p>
          <a:p>
            <a:pPr lvl="1"/>
            <a:r>
              <a:rPr lang="en-US" dirty="0">
                <a:latin typeface="+mj-lt"/>
              </a:rPr>
              <a:t>Use of latrine as primary defecation site</a:t>
            </a:r>
          </a:p>
          <a:p>
            <a:pPr lvl="1"/>
            <a:r>
              <a:rPr lang="en-US" dirty="0"/>
              <a:t>May also include:</a:t>
            </a:r>
          </a:p>
          <a:p>
            <a:pPr lvl="2"/>
            <a:r>
              <a:rPr lang="en-US" dirty="0"/>
              <a:t>Urination</a:t>
            </a:r>
          </a:p>
          <a:p>
            <a:pPr lvl="2"/>
            <a:r>
              <a:rPr lang="en-US" dirty="0"/>
              <a:t>Anal cleansing</a:t>
            </a:r>
          </a:p>
          <a:p>
            <a:pPr lvl="2"/>
            <a:r>
              <a:rPr lang="en-US" dirty="0"/>
              <a:t>Washing clothes</a:t>
            </a:r>
          </a:p>
          <a:p>
            <a:pPr lvl="2"/>
            <a:r>
              <a:rPr lang="en-US" dirty="0"/>
              <a:t>Post-defecation bathing</a:t>
            </a:r>
            <a:endParaRPr lang="en-US" dirty="0">
              <a:latin typeface="+mj-lt"/>
            </a:endParaRPr>
          </a:p>
          <a:p>
            <a:r>
              <a:rPr lang="en-US" dirty="0">
                <a:latin typeface="+mj-lt"/>
              </a:rPr>
              <a:t>Here, the focus is on use of the latrine for defecation</a:t>
            </a:r>
          </a:p>
        </p:txBody>
      </p:sp>
      <p:pic>
        <p:nvPicPr>
          <p:cNvPr id="20482" name="Picture 2" descr="Beauchamps, Latrines Nursery_007"/>
          <p:cNvPicPr>
            <a:picLocks noChangeAspect="1" noChangeArrowheads="1"/>
          </p:cNvPicPr>
          <p:nvPr/>
        </p:nvPicPr>
        <p:blipFill>
          <a:blip r:embed="rId3" cstate="print"/>
          <a:srcRect l="24320" r="6560"/>
          <a:stretch>
            <a:fillRect/>
          </a:stretch>
        </p:blipFill>
        <p:spPr bwMode="auto">
          <a:xfrm>
            <a:off x="228600" y="1752600"/>
            <a:ext cx="4114800" cy="3962401"/>
          </a:xfrm>
          <a:prstGeom prst="rect">
            <a:avLst/>
          </a:prstGeom>
          <a:noFill/>
        </p:spPr>
      </p:pic>
      <p:sp>
        <p:nvSpPr>
          <p:cNvPr id="7" name="Rectangle 6"/>
          <p:cNvSpPr/>
          <p:nvPr/>
        </p:nvSpPr>
        <p:spPr>
          <a:xfrm>
            <a:off x="228600" y="5715001"/>
            <a:ext cx="1828800" cy="276999"/>
          </a:xfrm>
          <a:prstGeom prst="rect">
            <a:avLst/>
          </a:prstGeom>
        </p:spPr>
        <p:txBody>
          <a:bodyPr wrap="square">
            <a:spAutoFit/>
          </a:bodyPr>
          <a:lstStyle/>
          <a:p>
            <a:r>
              <a:rPr lang="en-US" sz="1200" dirty="0"/>
              <a:t>Photo: worldconcern.org</a:t>
            </a:r>
          </a:p>
        </p:txBody>
      </p:sp>
      <p:sp>
        <p:nvSpPr>
          <p:cNvPr id="8" name="Rounded Rectangle 7"/>
          <p:cNvSpPr/>
          <p:nvPr/>
        </p:nvSpPr>
        <p:spPr>
          <a:xfrm>
            <a:off x="19050" y="54471"/>
            <a:ext cx="1636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Behavior: Latrine Use</a:t>
            </a:r>
          </a:p>
        </p:txBody>
      </p:sp>
      <p:sp>
        <p:nvSpPr>
          <p:cNvPr id="5" name="Title 4"/>
          <p:cNvSpPr>
            <a:spLocks noGrp="1"/>
          </p:cNvSpPr>
          <p:nvPr>
            <p:ph type="title"/>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2062</Words>
  <Application>Microsoft Office PowerPoint</Application>
  <PresentationFormat>On-screen Show (4:3)</PresentationFormat>
  <Paragraphs>240</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Times New Roman</vt:lpstr>
      <vt:lpstr>Trebuchet MS</vt:lpstr>
      <vt:lpstr>Office Theme</vt:lpstr>
      <vt:lpstr>Latrine Use: Measurement, Indicators, and Behavioral Drivers </vt:lpstr>
      <vt:lpstr>A simplified theory of change</vt:lpstr>
      <vt:lpstr>A less simplified theory of change</vt:lpstr>
      <vt:lpstr>A less simplified theory of change</vt:lpstr>
      <vt:lpstr>PowerPoint Presentation</vt:lpstr>
      <vt:lpstr>PowerPoint Presentation</vt:lpstr>
      <vt:lpstr>PowerPoint Presentation</vt:lpstr>
      <vt:lpstr>PowerPoint Presentation</vt:lpstr>
      <vt:lpstr>PowerPoint Presentation</vt:lpstr>
      <vt:lpstr>Measuring Use</vt:lpstr>
      <vt:lpstr>Measuring Use: Questionnaires</vt:lpstr>
      <vt:lpstr>Measuring Use: Direct Observation</vt:lpstr>
      <vt:lpstr>Measuring Use: Rapid Observation</vt:lpstr>
      <vt:lpstr>Measuring Use: Sensors</vt:lpstr>
      <vt:lpstr>Sample Indicators</vt:lpstr>
      <vt:lpstr>Motivators</vt:lpstr>
      <vt:lpstr>Motivators: Convenience</vt:lpstr>
      <vt:lpstr>Motivators: Cleanliness</vt:lpstr>
      <vt:lpstr>Motivators: Privacy &amp; Safety</vt:lpstr>
      <vt:lpstr>Motivators: Health</vt:lpstr>
      <vt:lpstr>Barriers</vt:lpstr>
      <vt:lpstr>Barriers: Inconvenient/Uncomfortable</vt:lpstr>
      <vt:lpstr>Barriers: Dirty/Unhealthy</vt:lpstr>
      <vt:lpstr>Barriers: Pit Size</vt:lpstr>
      <vt:lpstr>Barriers: Lack of Privacy</vt:lpstr>
      <vt:lpstr>Barriers: Cost</vt:lpstr>
      <vt:lpstr>Socio-cultural Barriers</vt:lpstr>
      <vt:lpstr>Socio-cultural Barriers</vt:lpstr>
      <vt:lpstr>Key Points</vt:lpstr>
      <vt:lpstr>Acknowledgments</vt:lpstr>
      <vt:lpstr>References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Latrine Use: Measurement, Prevalence, and Influential Factors</dc:title>
  <dc:creator>Zuwena</dc:creator>
  <cp:lastModifiedBy>Scates, Jessica</cp:lastModifiedBy>
  <cp:revision>109</cp:revision>
  <dcterms:created xsi:type="dcterms:W3CDTF">2016-03-05T16:52:57Z</dcterms:created>
  <dcterms:modified xsi:type="dcterms:W3CDTF">2017-05-12T12:02:19Z</dcterms:modified>
</cp:coreProperties>
</file>